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Alfa Slab One" panose="020B0604020202020204" charset="0"/>
      <p:regular r:id="rId11"/>
    </p:embeddedFont>
    <p:embeddedFont>
      <p:font typeface="Calibri" panose="020F0502020204030204" pitchFamily="34" charset="0"/>
      <p:regular r:id="rId12"/>
      <p:bold r:id="rId13"/>
      <p:italic r:id="rId14"/>
      <p:boldItalic r:id="rId15"/>
    </p:embeddedFont>
    <p:embeddedFont>
      <p:font typeface="Open Sans" pitchFamily="2" charset="0"/>
      <p:regular r:id="rId16"/>
      <p:bold r:id="rId17"/>
      <p:italic r:id="rId18"/>
      <p:boldItalic r:id="rId19"/>
    </p:embeddedFont>
    <p:embeddedFont>
      <p:font typeface="Open Sans ExtraBold" pitchFamily="2" charset="0"/>
      <p:bold r:id="rId20"/>
      <p:boldItalic r:id="rId21"/>
    </p:embeddedFont>
    <p:embeddedFont>
      <p:font typeface="Proxima Nova"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risonpolicy.org/blog/2020/03/27/slowpandemic/" TargetMode="External"/><Relationship Id="rId7" Type="http://schemas.openxmlformats.org/officeDocument/2006/relationships/hyperlink" Target="https://le.utah.gov/interim/2023/pdf/00002363.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nejm.org/doi/full/10.1056/nejmsa064115" TargetMode="External"/><Relationship Id="rId5" Type="http://schemas.openxmlformats.org/officeDocument/2006/relationships/hyperlink" Target="https://www.urban.org/sites/default/files/publication/101643/addressing_behavioral_health_through_the_justice_reinvestment_initiative.pdf" TargetMode="External"/><Relationship Id="rId4" Type="http://schemas.openxmlformats.org/officeDocument/2006/relationships/hyperlink" Target="https://www.ncbi.nlm.nih.gov/pmc/articles/PMC283612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2c53d66ad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22c53d66a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intent of this demonstration is to build a bridge to community-based care for justice-involved Utah Medicaid members, offering them services to stabilize their condition(s) and establishing a re-entry plan for their community-based care prior to release.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2572c9dc8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2572c9dc8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b="1">
                <a:solidFill>
                  <a:schemeClr val="dk1"/>
                </a:solidFill>
                <a:latin typeface="Open Sans"/>
                <a:ea typeface="Open Sans"/>
                <a:cs typeface="Open Sans"/>
                <a:sym typeface="Open Sans"/>
              </a:rPr>
              <a:t>Sources:</a:t>
            </a:r>
            <a:endParaRPr b="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200"/>
              <a:buFont typeface="Calibri"/>
              <a:buNone/>
            </a:pPr>
            <a:r>
              <a:rPr lang="en">
                <a:solidFill>
                  <a:schemeClr val="dk1"/>
                </a:solidFill>
                <a:latin typeface="Open Sans"/>
                <a:ea typeface="Open Sans"/>
                <a:cs typeface="Open Sans"/>
                <a:sym typeface="Open Sans"/>
              </a:rPr>
              <a:t>[1] </a:t>
            </a:r>
            <a:r>
              <a:rPr lang="en" u="sng">
                <a:solidFill>
                  <a:srgbClr val="0563C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Five Ways the Criminal Justice System Could Slow the Pandemic</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200"/>
              <a:buFont typeface="Calibri"/>
              <a:buNone/>
            </a:pPr>
            <a:r>
              <a:rPr lang="en">
                <a:solidFill>
                  <a:schemeClr val="dk1"/>
                </a:solidFill>
                <a:latin typeface="Open Sans"/>
                <a:ea typeface="Open Sans"/>
                <a:cs typeface="Open Sans"/>
                <a:sym typeface="Open Sans"/>
              </a:rPr>
              <a:t>[2] </a:t>
            </a:r>
            <a:r>
              <a:rPr lang="en"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Release from Prison — A High Risk of Death for Former Inmates</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Font typeface="Arial"/>
              <a:buNone/>
            </a:pPr>
            <a:r>
              <a:rPr lang="en">
                <a:solidFill>
                  <a:schemeClr val="dk1"/>
                </a:solidFill>
                <a:latin typeface="Open Sans"/>
                <a:ea typeface="Open Sans"/>
                <a:cs typeface="Open Sans"/>
                <a:sym typeface="Open Sans"/>
              </a:rPr>
              <a:t>[3] </a:t>
            </a:r>
            <a:r>
              <a:rPr lang="en" u="sng">
                <a:solidFill>
                  <a:srgbClr val="0563C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How Have States Addressed BehavioralHealth Needs through the Justice Reinvestment Initiative?</a:t>
            </a:r>
            <a:endParaRPr>
              <a:solidFill>
                <a:schemeClr val="dk1"/>
              </a:solidFill>
              <a:latin typeface="Open Sans"/>
              <a:ea typeface="Open Sans"/>
              <a:cs typeface="Open Sans"/>
              <a:sym typeface="Open Sans"/>
            </a:endParaRPr>
          </a:p>
          <a:p>
            <a:pPr marL="0" lvl="0" indent="0" algn="l" rtl="0">
              <a:spcBef>
                <a:spcPts val="0"/>
              </a:spcBef>
              <a:spcAft>
                <a:spcPts val="0"/>
              </a:spcAft>
              <a:buNone/>
            </a:pPr>
            <a:r>
              <a:rPr lang="en">
                <a:solidFill>
                  <a:schemeClr val="dk1"/>
                </a:solidFill>
                <a:latin typeface="Open Sans"/>
                <a:ea typeface="Open Sans"/>
                <a:cs typeface="Open Sans"/>
                <a:sym typeface="Open Sans"/>
              </a:rPr>
              <a:t>[4] </a:t>
            </a:r>
            <a:r>
              <a:rPr lang="en" u="sng">
                <a:solidFill>
                  <a:srgbClr val="0563C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Release From Prison — A High Risk of Death for Former Inmates</a:t>
            </a:r>
            <a:endParaRPr>
              <a:solidFill>
                <a:schemeClr val="dk1"/>
              </a:solidFill>
              <a:latin typeface="Open Sans"/>
              <a:ea typeface="Open Sans"/>
              <a:cs typeface="Open Sans"/>
              <a:sym typeface="Open Sans"/>
            </a:endParaRPr>
          </a:p>
          <a:p>
            <a:pPr marL="0" lvl="0" indent="0" algn="l" rtl="0">
              <a:spcBef>
                <a:spcPts val="0"/>
              </a:spcBef>
              <a:spcAft>
                <a:spcPts val="0"/>
              </a:spcAft>
              <a:buNone/>
            </a:pPr>
            <a:r>
              <a:rPr lang="en">
                <a:solidFill>
                  <a:schemeClr val="dk1"/>
                </a:solidFill>
                <a:latin typeface="Open Sans"/>
                <a:ea typeface="Open Sans"/>
                <a:cs typeface="Open Sans"/>
                <a:sym typeface="Open Sans"/>
              </a:rPr>
              <a:t>[5] Utah Commission on Criminal and Juvenile Justice. Mentally Ill Offender Initiative, September 2008</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200"/>
              <a:buFont typeface="Calibri"/>
              <a:buNone/>
            </a:pPr>
            <a:r>
              <a:rPr lang="en">
                <a:solidFill>
                  <a:schemeClr val="dk1"/>
                </a:solidFill>
                <a:latin typeface="Open Sans"/>
                <a:ea typeface="Open Sans"/>
                <a:cs typeface="Open Sans"/>
                <a:sym typeface="Open Sans"/>
              </a:rPr>
              <a:t>[6] Peterson, B., Nystrom, S. and Weyland, D. Utah Justice Reinvestment Initiative 2017 Annual Report, October 2017</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200"/>
              <a:buFont typeface="Calibri"/>
              <a:buNone/>
            </a:pPr>
            <a:r>
              <a:rPr lang="en">
                <a:solidFill>
                  <a:schemeClr val="dk1"/>
                </a:solidFill>
                <a:latin typeface="Open Sans"/>
                <a:ea typeface="Open Sans"/>
                <a:cs typeface="Open Sans"/>
                <a:sym typeface="Open Sans"/>
              </a:rPr>
              <a:t>[7] </a:t>
            </a:r>
            <a:r>
              <a:rPr lang="en" u="sng">
                <a:solidFill>
                  <a:schemeClr val="hlink"/>
                </a:solidFill>
                <a:latin typeface="Open Sans"/>
                <a:ea typeface="Open Sans"/>
                <a:cs typeface="Open Sans"/>
                <a:sym typeface="Open Sans"/>
                <a:hlinkClick r:id="rId7"/>
              </a:rPr>
              <a:t>Office of the Legislative Auditor General, An In-Depth Follow-Up of Healthcare in State Prisons, April 2023</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200"/>
              <a:buFont typeface="Calibri"/>
              <a:buNone/>
            </a:pPr>
            <a:r>
              <a:rPr lang="en">
                <a:solidFill>
                  <a:schemeClr val="dk1"/>
                </a:solidFill>
                <a:latin typeface="Open Sans"/>
                <a:ea typeface="Open Sans"/>
                <a:cs typeface="Open Sans"/>
                <a:sym typeface="Open Sans"/>
              </a:rPr>
              <a:t>[8]California Department of Health Care Services (January 2023). California CalAIM 1115 Demonstration: Justice-Involved Reentry Initiative</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22c53d66ad_4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22c53d66ad_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The SUPPORT Act required  HHS to provide guidance to states on how to seek 1115 demonstration authority to waive the inmate exclusion in order to improve care transitions to the community for incarcerated individuals </a:t>
            </a:r>
            <a:endParaRPr>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457200" lvl="0" indent="-298450" algn="l" rtl="0">
              <a:lnSpc>
                <a:spcPct val="107916"/>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Utah House Bill 38 directs the Utah Department of Health and Human Services  to seek 1115 waiver approval from CMS, to provide Medicaid coverage for qualified justice-involved individuals.  </a:t>
            </a:r>
            <a:endParaRPr>
              <a:solidFill>
                <a:schemeClr val="dk1"/>
              </a:solidFill>
              <a:latin typeface="Open Sans"/>
              <a:ea typeface="Open Sans"/>
              <a:cs typeface="Open Sans"/>
              <a:sym typeface="Open Sans"/>
            </a:endParaRPr>
          </a:p>
          <a:p>
            <a:pPr marL="0" lvl="0" indent="0" algn="l" rtl="0">
              <a:lnSpc>
                <a:spcPct val="107916"/>
              </a:lnSpc>
              <a:spcBef>
                <a:spcPts val="800"/>
              </a:spcBef>
              <a:spcAft>
                <a:spcPts val="800"/>
              </a:spcAft>
              <a:buNone/>
            </a:pPr>
            <a:endParaRPr>
              <a:solidFill>
                <a:schemeClr val="dk1"/>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59f941aaf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59f941aa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b="1"/>
              <a:t>Pre-Release Eligibility Determination and Application Processes</a:t>
            </a:r>
            <a:endParaRPr b="1"/>
          </a:p>
          <a:p>
            <a:pPr marL="914400" lvl="1" indent="-298450" algn="l" rtl="0">
              <a:spcBef>
                <a:spcPts val="0"/>
              </a:spcBef>
              <a:spcAft>
                <a:spcPts val="0"/>
              </a:spcAft>
              <a:buSzPts val="1100"/>
              <a:buChar char="○"/>
            </a:pPr>
            <a:r>
              <a:rPr lang="en"/>
              <a:t>Upon entering a Utah correctional facility, Utah Medicaid suspends Medicaid eligibility </a:t>
            </a:r>
            <a:endParaRPr/>
          </a:p>
          <a:p>
            <a:pPr marL="914400" lvl="1" indent="-298450" algn="l" rtl="0">
              <a:spcBef>
                <a:spcPts val="0"/>
              </a:spcBef>
              <a:spcAft>
                <a:spcPts val="0"/>
              </a:spcAft>
              <a:buSzPts val="1100"/>
              <a:buChar char="○"/>
            </a:pPr>
            <a:r>
              <a:rPr lang="en"/>
              <a:t>Individuals deemed a “qualified inmate” will have eligibility determined for the appropriate Medicaid program for which they meet eligibility requirements </a:t>
            </a:r>
            <a:endParaRPr/>
          </a:p>
          <a:p>
            <a:pPr marL="1371600" lvl="2" indent="-298450" algn="l" rtl="0">
              <a:spcBef>
                <a:spcPts val="0"/>
              </a:spcBef>
              <a:spcAft>
                <a:spcPts val="0"/>
              </a:spcAft>
              <a:buSzPts val="1100"/>
              <a:buChar char="■"/>
            </a:pPr>
            <a:r>
              <a:rPr lang="en"/>
              <a:t>If an individual is not enrolled in Medicaid when entering a correctional facility, Utah will ensure that, during the period of incarceration, the individual receives assistance with completing and submitting a Medicaid application sufficiently prior to their anticipated release date </a:t>
            </a:r>
            <a:endParaRPr/>
          </a:p>
          <a:p>
            <a:pPr marL="457200" lvl="0" indent="-298450" algn="l" rtl="0">
              <a:spcBef>
                <a:spcPts val="0"/>
              </a:spcBef>
              <a:spcAft>
                <a:spcPts val="0"/>
              </a:spcAft>
              <a:buSzPts val="1100"/>
              <a:buChar char="●"/>
            </a:pPr>
            <a:r>
              <a:rPr lang="en" b="1"/>
              <a:t>30 Days Services Pre-Release: Case Management </a:t>
            </a:r>
            <a:endParaRPr b="1"/>
          </a:p>
          <a:p>
            <a:pPr marL="914400" lvl="1" indent="-298450" algn="l" rtl="0">
              <a:spcBef>
                <a:spcPts val="0"/>
              </a:spcBef>
              <a:spcAft>
                <a:spcPts val="0"/>
              </a:spcAft>
              <a:buSzPts val="1100"/>
              <a:buChar char="○"/>
            </a:pPr>
            <a:r>
              <a:rPr lang="en"/>
              <a:t>Case management will be provided in the period up to 30 days immediately prior to the expected date of release and it is intended to facilitate reentry planning into the community in order to: </a:t>
            </a:r>
            <a:endParaRPr/>
          </a:p>
          <a:p>
            <a:pPr marL="1371600" lvl="2" indent="-298450" algn="l" rtl="0">
              <a:spcBef>
                <a:spcPts val="0"/>
              </a:spcBef>
              <a:spcAft>
                <a:spcPts val="0"/>
              </a:spcAft>
              <a:buSzPts val="1100"/>
              <a:buChar char="■"/>
            </a:pPr>
            <a:r>
              <a:rPr lang="en">
                <a:solidFill>
                  <a:schemeClr val="dk1"/>
                </a:solidFill>
              </a:rPr>
              <a:t>Assess and address physical and behavioral health needs and health-related social needs (HRSN)</a:t>
            </a:r>
            <a:endParaRPr/>
          </a:p>
          <a:p>
            <a:pPr marL="1371600" lvl="2" indent="-298450" algn="l" rtl="0">
              <a:spcBef>
                <a:spcPts val="0"/>
              </a:spcBef>
              <a:spcAft>
                <a:spcPts val="0"/>
              </a:spcAft>
              <a:buSzPts val="1100"/>
              <a:buChar char="■"/>
            </a:pPr>
            <a:r>
              <a:rPr lang="en"/>
              <a:t>Support the coordination of services delivered during the pre-release period and upon re-entry</a:t>
            </a:r>
            <a:endParaRPr/>
          </a:p>
          <a:p>
            <a:pPr marL="1371600" lvl="2" indent="-298450" algn="l" rtl="0">
              <a:spcBef>
                <a:spcPts val="0"/>
              </a:spcBef>
              <a:spcAft>
                <a:spcPts val="0"/>
              </a:spcAft>
              <a:buSzPts val="1100"/>
              <a:buChar char="■"/>
            </a:pPr>
            <a:r>
              <a:rPr lang="en"/>
              <a:t>Ensure smooth linkages to social services and supports</a:t>
            </a:r>
            <a:endParaRPr/>
          </a:p>
          <a:p>
            <a:pPr marL="1371600" lvl="2" indent="-298450" algn="l" rtl="0">
              <a:spcBef>
                <a:spcPts val="0"/>
              </a:spcBef>
              <a:spcAft>
                <a:spcPts val="0"/>
              </a:spcAft>
              <a:buSzPts val="1100"/>
              <a:buChar char="■"/>
            </a:pPr>
            <a:r>
              <a:rPr lang="en"/>
              <a:t>Ensure arrangement of appointments and timely access to appropriate care and pre-release services delivered in the community </a:t>
            </a:r>
            <a:endParaRPr/>
          </a:p>
          <a:p>
            <a:pPr marL="457200" lvl="0" indent="-298450" algn="l" rtl="0">
              <a:spcBef>
                <a:spcPts val="0"/>
              </a:spcBef>
              <a:spcAft>
                <a:spcPts val="0"/>
              </a:spcAft>
              <a:buSzPts val="1100"/>
              <a:buChar char="●"/>
            </a:pPr>
            <a:r>
              <a:rPr lang="en" b="1"/>
              <a:t>Behavioral Health Linkages</a:t>
            </a:r>
            <a:endParaRPr b="1"/>
          </a:p>
          <a:p>
            <a:pPr marL="914400" lvl="1" indent="-298450" algn="l" rtl="0">
              <a:spcBef>
                <a:spcPts val="0"/>
              </a:spcBef>
              <a:spcAft>
                <a:spcPts val="0"/>
              </a:spcAft>
              <a:buSzPts val="1100"/>
              <a:buChar char="○"/>
            </a:pPr>
            <a:r>
              <a:rPr lang="en"/>
              <a:t>To achieve continuity of treatment for individuals who receive behavioral health services while incarcerated, the Department of Health and Human Services (DHHS) will require correctional facilities to: </a:t>
            </a:r>
            <a:endParaRPr/>
          </a:p>
          <a:p>
            <a:pPr marL="1371600" lvl="2" indent="-298450" algn="l" rtl="0">
              <a:spcBef>
                <a:spcPts val="0"/>
              </a:spcBef>
              <a:spcAft>
                <a:spcPts val="0"/>
              </a:spcAft>
              <a:buSzPts val="1100"/>
              <a:buChar char="■"/>
            </a:pPr>
            <a:r>
              <a:rPr lang="en"/>
              <a:t>Facilitate referrals/linkages to post-release behavioral health providers</a:t>
            </a:r>
            <a:endParaRPr/>
          </a:p>
          <a:p>
            <a:pPr marL="1371600" lvl="2" indent="-298450" algn="l" rtl="0">
              <a:spcBef>
                <a:spcPts val="0"/>
              </a:spcBef>
              <a:spcAft>
                <a:spcPts val="0"/>
              </a:spcAft>
              <a:buSzPts val="1100"/>
              <a:buChar char="■"/>
            </a:pPr>
            <a:r>
              <a:rPr lang="en"/>
              <a:t>Share information with the individuals health plan </a:t>
            </a:r>
            <a:endParaRPr/>
          </a:p>
          <a:p>
            <a:pPr marL="457200" lvl="0" indent="-298450" algn="l" rtl="0">
              <a:spcBef>
                <a:spcPts val="0"/>
              </a:spcBef>
              <a:spcAft>
                <a:spcPts val="0"/>
              </a:spcAft>
              <a:buSzPts val="1100"/>
              <a:buChar char="●"/>
            </a:pPr>
            <a:r>
              <a:rPr lang="en" b="1"/>
              <a:t>Enhanced Care Management</a:t>
            </a:r>
            <a:endParaRPr b="1"/>
          </a:p>
          <a:p>
            <a:pPr marL="914400" lvl="1" indent="-298450" algn="l" rtl="0">
              <a:spcBef>
                <a:spcPts val="0"/>
              </a:spcBef>
              <a:spcAft>
                <a:spcPts val="0"/>
              </a:spcAft>
              <a:buSzPts val="1100"/>
              <a:buChar char="○"/>
            </a:pPr>
            <a:r>
              <a:rPr lang="en"/>
              <a:t>Covered pre-release services:</a:t>
            </a:r>
            <a:endParaRPr/>
          </a:p>
          <a:p>
            <a:pPr marL="1371600" lvl="2" indent="-298450" algn="l" rtl="0">
              <a:spcBef>
                <a:spcPts val="0"/>
              </a:spcBef>
              <a:spcAft>
                <a:spcPts val="0"/>
              </a:spcAft>
              <a:buSzPts val="1100"/>
              <a:buChar char="■"/>
            </a:pPr>
            <a:r>
              <a:rPr lang="en" u="sng"/>
              <a:t>Targeted Services will focus on the continuity of care as these individuals transition back into the community</a:t>
            </a:r>
            <a:r>
              <a:rPr lang="en"/>
              <a:t> </a:t>
            </a:r>
            <a:endParaRPr/>
          </a:p>
          <a:p>
            <a:pPr marL="1371600" lvl="2" indent="-298450" algn="l" rtl="0">
              <a:spcBef>
                <a:spcPts val="0"/>
              </a:spcBef>
              <a:spcAft>
                <a:spcPts val="0"/>
              </a:spcAft>
              <a:buSzPts val="1100"/>
              <a:buChar char="■"/>
            </a:pPr>
            <a:r>
              <a:rPr lang="en"/>
              <a:t>Re-entry case management services</a:t>
            </a:r>
            <a:endParaRPr/>
          </a:p>
          <a:p>
            <a:pPr marL="1828800" lvl="3" indent="-298450" algn="l" rtl="0">
              <a:spcBef>
                <a:spcPts val="0"/>
              </a:spcBef>
              <a:spcAft>
                <a:spcPts val="0"/>
              </a:spcAft>
              <a:buSzPts val="1100"/>
              <a:buChar char="●"/>
            </a:pPr>
            <a:r>
              <a:rPr lang="en">
                <a:solidFill>
                  <a:schemeClr val="dk1"/>
                </a:solidFill>
              </a:rPr>
              <a:t>Case management to assess and address physical and behavioral health needs and health-related social needs (HRSN)</a:t>
            </a:r>
            <a:endParaRPr/>
          </a:p>
          <a:p>
            <a:pPr marL="1371600" lvl="2" indent="-298450" algn="l" rtl="0">
              <a:spcBef>
                <a:spcPts val="0"/>
              </a:spcBef>
              <a:spcAft>
                <a:spcPts val="0"/>
              </a:spcAft>
              <a:buSzPts val="1100"/>
              <a:buChar char="■"/>
            </a:pPr>
            <a:r>
              <a:rPr lang="en"/>
              <a:t>Physical and behavioral health clinical consultation services</a:t>
            </a:r>
            <a:endParaRPr/>
          </a:p>
          <a:p>
            <a:pPr marL="1371600" lvl="2" indent="-298450" algn="l" rtl="0">
              <a:spcBef>
                <a:spcPts val="0"/>
              </a:spcBef>
              <a:spcAft>
                <a:spcPts val="0"/>
              </a:spcAft>
              <a:buSzPts val="1100"/>
              <a:buChar char="■"/>
            </a:pPr>
            <a:r>
              <a:rPr lang="en"/>
              <a:t>Laboratory and radiology services</a:t>
            </a:r>
            <a:endParaRPr/>
          </a:p>
          <a:p>
            <a:pPr marL="1371600" lvl="2" indent="-298450" algn="l" rtl="0">
              <a:spcBef>
                <a:spcPts val="0"/>
              </a:spcBef>
              <a:spcAft>
                <a:spcPts val="0"/>
              </a:spcAft>
              <a:buSzPts val="1100"/>
              <a:buChar char="■"/>
            </a:pPr>
            <a:r>
              <a:rPr lang="en"/>
              <a:t>Medications and medication administration</a:t>
            </a:r>
            <a:endParaRPr/>
          </a:p>
          <a:p>
            <a:pPr marL="1828800" lvl="3" indent="-298450" algn="l" rtl="0">
              <a:spcBef>
                <a:spcPts val="0"/>
              </a:spcBef>
              <a:spcAft>
                <a:spcPts val="0"/>
              </a:spcAft>
              <a:buSzPts val="1100"/>
              <a:buChar char="●"/>
            </a:pPr>
            <a:r>
              <a:rPr lang="en">
                <a:solidFill>
                  <a:schemeClr val="dk1"/>
                </a:solidFill>
              </a:rPr>
              <a:t>Medication Assisted Treatment (MAT) services for all types of substance use disorders (SUD) as clinically appropriate, with accompanying counseling</a:t>
            </a:r>
            <a:endParaRPr>
              <a:solidFill>
                <a:schemeClr val="dk1"/>
              </a:solidFill>
            </a:endParaRPr>
          </a:p>
          <a:p>
            <a:pPr marL="1828800" lvl="3" indent="-298450" algn="l" rtl="0">
              <a:lnSpc>
                <a:spcPct val="115000"/>
              </a:lnSpc>
              <a:spcBef>
                <a:spcPts val="0"/>
              </a:spcBef>
              <a:spcAft>
                <a:spcPts val="0"/>
              </a:spcAft>
              <a:buClr>
                <a:schemeClr val="dk1"/>
              </a:buClr>
              <a:buSzPts val="1100"/>
              <a:buChar char="●"/>
            </a:pPr>
            <a:r>
              <a:rPr lang="en">
                <a:solidFill>
                  <a:schemeClr val="dk1"/>
                </a:solidFill>
              </a:rPr>
              <a:t>30-day supply of all prescription medications that have been prescribed for the beneficiary at the time of release, provided to the beneficiary immediately upon release from the correctional facility</a:t>
            </a:r>
            <a:endParaRPr>
              <a:solidFill>
                <a:schemeClr val="dk1"/>
              </a:solidFill>
            </a:endParaRPr>
          </a:p>
          <a:p>
            <a:pPr marL="1371600" lvl="2" indent="-298450" algn="l" rtl="0">
              <a:spcBef>
                <a:spcPts val="0"/>
              </a:spcBef>
              <a:spcAft>
                <a:spcPts val="0"/>
              </a:spcAft>
              <a:buSzPts val="1100"/>
              <a:buChar char="■"/>
            </a:pPr>
            <a:r>
              <a:rPr lang="en"/>
              <a:t>Services provided by community health workers with lived experiences</a:t>
            </a:r>
            <a:endParaRPr/>
          </a:p>
          <a:p>
            <a:pPr marL="1371600" lvl="2" indent="-298450" algn="l" rtl="0">
              <a:spcBef>
                <a:spcPts val="0"/>
              </a:spcBef>
              <a:spcAft>
                <a:spcPts val="0"/>
              </a:spcAft>
              <a:buSzPts val="1100"/>
              <a:buChar char="■"/>
            </a:pPr>
            <a:r>
              <a:rPr lang="en"/>
              <a:t>Qualifying members will also receive covered outpatient prescribed medications and over-the-counter drugs and durable medical equipment (DME) upon release </a:t>
            </a:r>
            <a:endParaRPr/>
          </a:p>
          <a:p>
            <a:pPr marL="457200" lvl="0" indent="-298450" algn="l" rtl="0">
              <a:spcBef>
                <a:spcPts val="0"/>
              </a:spcBef>
              <a:spcAft>
                <a:spcPts val="0"/>
              </a:spcAft>
              <a:buSzPts val="1100"/>
              <a:buChar char="●"/>
            </a:pPr>
            <a:r>
              <a:rPr lang="en" b="1"/>
              <a:t>Community Supports</a:t>
            </a:r>
            <a:endParaRPr b="1"/>
          </a:p>
          <a:p>
            <a:pPr marL="914400" lvl="1" indent="-298450" algn="l" rtl="0">
              <a:spcBef>
                <a:spcPts val="0"/>
              </a:spcBef>
              <a:spcAft>
                <a:spcPts val="0"/>
              </a:spcAft>
              <a:buSzPts val="1100"/>
              <a:buChar char="○"/>
            </a:pPr>
            <a:r>
              <a:rPr lang="en"/>
              <a:t>The main goals here are to:</a:t>
            </a:r>
            <a:endParaRPr/>
          </a:p>
          <a:p>
            <a:pPr marL="1371600" lvl="2" indent="-298450" algn="l" rtl="0">
              <a:spcBef>
                <a:spcPts val="0"/>
              </a:spcBef>
              <a:spcAft>
                <a:spcPts val="0"/>
              </a:spcAft>
              <a:buSzPts val="1100"/>
              <a:buChar char="■"/>
            </a:pPr>
            <a:r>
              <a:rPr lang="en"/>
              <a:t> Improve access to services prior to release and improve transitions and continuity of care into the community upon release </a:t>
            </a:r>
            <a:endParaRPr/>
          </a:p>
          <a:p>
            <a:pPr marL="1371600" lvl="2" indent="-298450" algn="l" rtl="0">
              <a:spcBef>
                <a:spcPts val="0"/>
              </a:spcBef>
              <a:spcAft>
                <a:spcPts val="0"/>
              </a:spcAft>
              <a:buSzPts val="1100"/>
              <a:buChar char="■"/>
            </a:pPr>
            <a:r>
              <a:rPr lang="en"/>
              <a:t> Improve connections between carceral settings and community services upon release to address physical health, behavioural health, and health related social needs </a:t>
            </a:r>
            <a:endParaRPr/>
          </a:p>
          <a:p>
            <a:pPr marL="457200" lvl="0" indent="-298450" algn="l" rtl="0">
              <a:spcBef>
                <a:spcPts val="0"/>
              </a:spcBef>
              <a:spcAft>
                <a:spcPts val="0"/>
              </a:spcAft>
              <a:buSzPts val="1100"/>
              <a:buChar char="●"/>
            </a:pPr>
            <a:r>
              <a:rPr lang="en" b="1"/>
              <a:t>Justice Re-Entry and Transition Providers </a:t>
            </a:r>
            <a:endParaRPr b="1"/>
          </a:p>
          <a:p>
            <a:pPr marL="914400" lvl="1" indent="-298450" algn="l" rtl="0">
              <a:spcBef>
                <a:spcPts val="0"/>
              </a:spcBef>
              <a:spcAft>
                <a:spcPts val="0"/>
              </a:spcAft>
              <a:buSzPts val="1100"/>
              <a:buChar char="○"/>
            </a:pPr>
            <a:r>
              <a:rPr lang="en"/>
              <a:t>By bridging relationships between community-based providers and justice-involved populations prior to release, Utah seeks to improve the chances these individuals receive stable and continuous care in the most appropriate and cost-effective settings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26f7e1ce04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26f7e1ce0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CMS provided further guidance and direction on the justice-involved reentry demonstration in an SMDL released on April 17, 2023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26f7e1ce0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26f7e1ce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Open Sans"/>
              <a:buChar char="●"/>
            </a:pPr>
            <a:r>
              <a:rPr lang="en">
                <a:solidFill>
                  <a:schemeClr val="dk1"/>
                </a:solidFill>
              </a:rPr>
              <a:t>With this 1115 demonstration, Utah will directly test and evaluate its expectation that providing targeted pre-release services to Utah Medicaid individuals will avert the unnecessary use of inpatient hospitals, psychiatric hospitals, nursing homes, emergency departments and other forms of costly and inefficient care that would otherwise be paid for by Utah Medicaid.</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298450" algn="l" rtl="0">
              <a:spcBef>
                <a:spcPts val="0"/>
              </a:spcBef>
              <a:spcAft>
                <a:spcPts val="0"/>
              </a:spcAft>
              <a:buSzPts val="1100"/>
              <a:buFont typeface="Open Sans"/>
              <a:buChar char="●"/>
            </a:pPr>
            <a:r>
              <a:rPr lang="en" b="1">
                <a:latin typeface="Open Sans"/>
                <a:ea typeface="Open Sans"/>
                <a:cs typeface="Open Sans"/>
                <a:sym typeface="Open Sans"/>
              </a:rPr>
              <a:t>This overarching goal will be met by addressing the following goals (outlined by CMS): </a:t>
            </a:r>
            <a:endParaRPr b="1">
              <a:latin typeface="Open Sans"/>
              <a:ea typeface="Open Sans"/>
              <a:cs typeface="Open Sans"/>
              <a:sym typeface="Open Sans"/>
            </a:endParaRPr>
          </a:p>
          <a:p>
            <a:pPr marL="457200" lvl="0" indent="0" algn="l" rtl="0">
              <a:spcBef>
                <a:spcPts val="0"/>
              </a:spcBef>
              <a:spcAft>
                <a:spcPts val="0"/>
              </a:spcAft>
              <a:buNone/>
            </a:pPr>
            <a:endParaRPr>
              <a:latin typeface="Open Sans"/>
              <a:ea typeface="Open Sans"/>
              <a:cs typeface="Open Sans"/>
              <a:sym typeface="Open Sans"/>
            </a:endParaRPr>
          </a:p>
          <a:p>
            <a:pPr marL="914400" lvl="1" indent="-298450" algn="l" rtl="0">
              <a:lnSpc>
                <a:spcPct val="115000"/>
              </a:lnSpc>
              <a:spcBef>
                <a:spcPts val="0"/>
              </a:spcBef>
              <a:spcAft>
                <a:spcPts val="0"/>
              </a:spcAft>
              <a:buSzPts val="1100"/>
              <a:buChar char="○"/>
            </a:pPr>
            <a:r>
              <a:rPr lang="en" b="1">
                <a:solidFill>
                  <a:schemeClr val="dk1"/>
                </a:solidFill>
                <a:latin typeface="Open Sans"/>
                <a:ea typeface="Open Sans"/>
                <a:cs typeface="Open Sans"/>
                <a:sym typeface="Open Sans"/>
              </a:rPr>
              <a:t>Increase coverage, continuity of coverage, and appropriate service uptake</a:t>
            </a:r>
            <a:r>
              <a:rPr lang="en">
                <a:solidFill>
                  <a:schemeClr val="dk1"/>
                </a:solidFill>
                <a:latin typeface="Open Sans"/>
                <a:ea typeface="Open Sans"/>
                <a:cs typeface="Open Sans"/>
                <a:sym typeface="Open Sans"/>
              </a:rPr>
              <a:t> through assessment of eligibility and availability of coverage for benefits in carceral settings just prior to release;</a:t>
            </a:r>
            <a:endParaRPr>
              <a:solidFill>
                <a:schemeClr val="dk1"/>
              </a:solidFill>
              <a:latin typeface="Open Sans"/>
              <a:ea typeface="Open Sans"/>
              <a:cs typeface="Open Sans"/>
              <a:sym typeface="Open Sans"/>
            </a:endParaRPr>
          </a:p>
          <a:p>
            <a:pPr marL="914400" lvl="1" indent="-298450" algn="l" rtl="0">
              <a:lnSpc>
                <a:spcPct val="115000"/>
              </a:lnSpc>
              <a:spcBef>
                <a:spcPts val="600"/>
              </a:spcBef>
              <a:spcAft>
                <a:spcPts val="0"/>
              </a:spcAft>
              <a:buClr>
                <a:schemeClr val="dk1"/>
              </a:buClr>
              <a:buSzPts val="1100"/>
              <a:buFont typeface="Open Sans"/>
              <a:buChar char="○"/>
            </a:pPr>
            <a:r>
              <a:rPr lang="en" b="1">
                <a:solidFill>
                  <a:schemeClr val="dk1"/>
                </a:solidFill>
                <a:latin typeface="Open Sans"/>
                <a:ea typeface="Open Sans"/>
                <a:cs typeface="Open Sans"/>
                <a:sym typeface="Open Sans"/>
              </a:rPr>
              <a:t>Improve access to services</a:t>
            </a:r>
            <a:r>
              <a:rPr lang="en">
                <a:solidFill>
                  <a:schemeClr val="dk1"/>
                </a:solidFill>
                <a:latin typeface="Open Sans"/>
                <a:ea typeface="Open Sans"/>
                <a:cs typeface="Open Sans"/>
                <a:sym typeface="Open Sans"/>
              </a:rPr>
              <a:t> prior to release and improve transitions and continuity of care into the community upon release and during re-entry;</a:t>
            </a:r>
            <a:endParaRPr>
              <a:solidFill>
                <a:schemeClr val="dk1"/>
              </a:solidFill>
              <a:latin typeface="Open Sans"/>
              <a:ea typeface="Open Sans"/>
              <a:cs typeface="Open Sans"/>
              <a:sym typeface="Open Sans"/>
            </a:endParaRPr>
          </a:p>
          <a:p>
            <a:pPr marL="914400" lvl="1" indent="-298450" algn="l" rtl="0">
              <a:lnSpc>
                <a:spcPct val="115000"/>
              </a:lnSpc>
              <a:spcBef>
                <a:spcPts val="600"/>
              </a:spcBef>
              <a:spcAft>
                <a:spcPts val="0"/>
              </a:spcAft>
              <a:buClr>
                <a:schemeClr val="dk1"/>
              </a:buClr>
              <a:buSzPts val="1100"/>
              <a:buFont typeface="Open Sans"/>
              <a:buChar char="○"/>
            </a:pPr>
            <a:r>
              <a:rPr lang="en" b="1">
                <a:solidFill>
                  <a:schemeClr val="dk1"/>
                </a:solidFill>
                <a:latin typeface="Open Sans"/>
                <a:ea typeface="Open Sans"/>
                <a:cs typeface="Open Sans"/>
                <a:sym typeface="Open Sans"/>
              </a:rPr>
              <a:t>Improve coordination and communication </a:t>
            </a:r>
            <a:r>
              <a:rPr lang="en">
                <a:solidFill>
                  <a:schemeClr val="dk1"/>
                </a:solidFill>
                <a:latin typeface="Open Sans"/>
                <a:ea typeface="Open Sans"/>
                <a:cs typeface="Open Sans"/>
                <a:sym typeface="Open Sans"/>
              </a:rPr>
              <a:t>between correctional systems, Medicaid systems, managed care plans, and community based providers;</a:t>
            </a:r>
            <a:endParaRPr>
              <a:solidFill>
                <a:schemeClr val="dk1"/>
              </a:solidFill>
              <a:latin typeface="Open Sans"/>
              <a:ea typeface="Open Sans"/>
              <a:cs typeface="Open Sans"/>
              <a:sym typeface="Open Sans"/>
            </a:endParaRPr>
          </a:p>
          <a:p>
            <a:pPr marL="914400" lvl="1" indent="-298450" algn="l" rtl="0">
              <a:lnSpc>
                <a:spcPct val="115000"/>
              </a:lnSpc>
              <a:spcBef>
                <a:spcPts val="600"/>
              </a:spcBef>
              <a:spcAft>
                <a:spcPts val="0"/>
              </a:spcAft>
              <a:buClr>
                <a:schemeClr val="dk1"/>
              </a:buClr>
              <a:buSzPts val="1100"/>
              <a:buFont typeface="Open Sans"/>
              <a:buChar char="○"/>
            </a:pPr>
            <a:r>
              <a:rPr lang="en" b="1">
                <a:solidFill>
                  <a:schemeClr val="dk1"/>
                </a:solidFill>
                <a:latin typeface="Open Sans"/>
                <a:ea typeface="Open Sans"/>
                <a:cs typeface="Open Sans"/>
                <a:sym typeface="Open Sans"/>
              </a:rPr>
              <a:t>Increase additional investments in health care and related services</a:t>
            </a:r>
            <a:r>
              <a:rPr lang="en">
                <a:solidFill>
                  <a:schemeClr val="dk1"/>
                </a:solidFill>
                <a:latin typeface="Open Sans"/>
                <a:ea typeface="Open Sans"/>
                <a:cs typeface="Open Sans"/>
                <a:sym typeface="Open Sans"/>
              </a:rPr>
              <a:t>, aimed at improving the quality of care for beneficiaries in carceral settings and in the community to maximize successful re-entry post-release;</a:t>
            </a:r>
            <a:endParaRPr>
              <a:solidFill>
                <a:schemeClr val="dk1"/>
              </a:solidFill>
              <a:latin typeface="Open Sans"/>
              <a:ea typeface="Open Sans"/>
              <a:cs typeface="Open Sans"/>
              <a:sym typeface="Open Sans"/>
            </a:endParaRPr>
          </a:p>
          <a:p>
            <a:pPr marL="914400" lvl="1" indent="-298450" algn="l" rtl="0">
              <a:lnSpc>
                <a:spcPct val="115000"/>
              </a:lnSpc>
              <a:spcBef>
                <a:spcPts val="600"/>
              </a:spcBef>
              <a:spcAft>
                <a:spcPts val="0"/>
              </a:spcAft>
              <a:buClr>
                <a:schemeClr val="dk1"/>
              </a:buClr>
              <a:buSzPts val="1100"/>
              <a:buFont typeface="Open Sans"/>
              <a:buChar char="○"/>
            </a:pPr>
            <a:r>
              <a:rPr lang="en" b="1">
                <a:solidFill>
                  <a:schemeClr val="dk1"/>
                </a:solidFill>
                <a:latin typeface="Open Sans"/>
                <a:ea typeface="Open Sans"/>
                <a:cs typeface="Open Sans"/>
                <a:sym typeface="Open Sans"/>
              </a:rPr>
              <a:t>Improve connections between carceral settings and community services</a:t>
            </a:r>
            <a:r>
              <a:rPr lang="en">
                <a:solidFill>
                  <a:schemeClr val="dk1"/>
                </a:solidFill>
                <a:latin typeface="Open Sans"/>
                <a:ea typeface="Open Sans"/>
                <a:cs typeface="Open Sans"/>
                <a:sym typeface="Open Sans"/>
              </a:rPr>
              <a:t> upon release to address physical health, behavioral health, and health related social needs (HRSN); </a:t>
            </a:r>
            <a:endParaRPr>
              <a:solidFill>
                <a:schemeClr val="dk1"/>
              </a:solidFill>
              <a:latin typeface="Open Sans"/>
              <a:ea typeface="Open Sans"/>
              <a:cs typeface="Open Sans"/>
              <a:sym typeface="Open Sans"/>
            </a:endParaRPr>
          </a:p>
          <a:p>
            <a:pPr marL="914400" lvl="1" indent="-298450" algn="l" rtl="0">
              <a:lnSpc>
                <a:spcPct val="115000"/>
              </a:lnSpc>
              <a:spcBef>
                <a:spcPts val="600"/>
              </a:spcBef>
              <a:spcAft>
                <a:spcPts val="0"/>
              </a:spcAft>
              <a:buClr>
                <a:schemeClr val="dk1"/>
              </a:buClr>
              <a:buSzPts val="1100"/>
              <a:buFont typeface="Open Sans"/>
              <a:buChar char="○"/>
            </a:pPr>
            <a:r>
              <a:rPr lang="en" b="1">
                <a:solidFill>
                  <a:schemeClr val="dk1"/>
                </a:solidFill>
                <a:latin typeface="Open Sans"/>
                <a:ea typeface="Open Sans"/>
                <a:cs typeface="Open Sans"/>
                <a:sym typeface="Open Sans"/>
              </a:rPr>
              <a:t>Reduce all-cause deaths</a:t>
            </a:r>
            <a:r>
              <a:rPr lang="en">
                <a:solidFill>
                  <a:schemeClr val="dk1"/>
                </a:solidFill>
                <a:latin typeface="Open Sans"/>
                <a:ea typeface="Open Sans"/>
                <a:cs typeface="Open Sans"/>
                <a:sym typeface="Open Sans"/>
              </a:rPr>
              <a:t> in the near-term post-release; and</a:t>
            </a:r>
            <a:endParaRPr>
              <a:solidFill>
                <a:schemeClr val="dk1"/>
              </a:solidFill>
              <a:latin typeface="Open Sans"/>
              <a:ea typeface="Open Sans"/>
              <a:cs typeface="Open Sans"/>
              <a:sym typeface="Open Sans"/>
            </a:endParaRPr>
          </a:p>
          <a:p>
            <a:pPr marL="914400" lvl="1" indent="-298450" algn="l" rtl="0">
              <a:lnSpc>
                <a:spcPct val="115000"/>
              </a:lnSpc>
              <a:spcBef>
                <a:spcPts val="600"/>
              </a:spcBef>
              <a:spcAft>
                <a:spcPts val="600"/>
              </a:spcAft>
              <a:buClr>
                <a:schemeClr val="dk1"/>
              </a:buClr>
              <a:buSzPts val="1100"/>
              <a:buFont typeface="Open Sans"/>
              <a:buChar char="○"/>
            </a:pPr>
            <a:r>
              <a:rPr lang="en" b="1">
                <a:solidFill>
                  <a:schemeClr val="dk1"/>
                </a:solidFill>
                <a:latin typeface="Open Sans"/>
                <a:ea typeface="Open Sans"/>
                <a:cs typeface="Open Sans"/>
                <a:sym typeface="Open Sans"/>
              </a:rPr>
              <a:t>Reduce number of ED visits and inpatient hospitalizations</a:t>
            </a:r>
            <a:r>
              <a:rPr lang="en">
                <a:solidFill>
                  <a:schemeClr val="dk1"/>
                </a:solidFill>
                <a:latin typeface="Open Sans"/>
                <a:ea typeface="Open Sans"/>
                <a:cs typeface="Open Sans"/>
                <a:sym typeface="Open Sans"/>
              </a:rPr>
              <a:t> among recently incarcerated Medicaid beneficiaries through increased receipt of preventive and routine physical and behavioral health care. </a:t>
            </a:r>
            <a:endParaRPr>
              <a:solidFill>
                <a:schemeClr val="dk1"/>
              </a:solidFill>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594db960b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594db960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259299819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25929981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A"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rgbClr val="23A595"/>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490F52"/>
              </a:buClr>
              <a:buSzPts val="5400"/>
              <a:buFont typeface="Open Sans ExtraBold"/>
              <a:buNone/>
              <a:defRPr sz="5400">
                <a:solidFill>
                  <a:srgbClr val="490F52"/>
                </a:solidFill>
                <a:latin typeface="Open Sans ExtraBold"/>
                <a:ea typeface="Open Sans ExtraBold"/>
                <a:cs typeface="Open Sans ExtraBold"/>
                <a:sym typeface="Open Sans ExtraBold"/>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113050" y="4511376"/>
            <a:ext cx="2177562" cy="5454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B">
  <p:cSld name="MAIN_POINT_1">
    <p:bg>
      <p:bgPr>
        <a:solidFill>
          <a:srgbClr val="23A595"/>
        </a:solidFill>
        <a:effectLst/>
      </p:bgPr>
    </p:bg>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1600">
                <a:solidFill>
                  <a:schemeClr val="lt1"/>
                </a:solidFill>
                <a:latin typeface="Open Sans ExtraBold"/>
                <a:ea typeface="Open Sans ExtraBold"/>
                <a:cs typeface="Open Sans ExtraBold"/>
                <a:sym typeface="Open Sans ExtraBold"/>
              </a:defRPr>
            </a:lvl1pPr>
            <a:lvl2pPr lvl="1" rtl="0">
              <a:buNone/>
              <a:defRPr sz="1600">
                <a:solidFill>
                  <a:schemeClr val="lt1"/>
                </a:solidFill>
                <a:latin typeface="Open Sans ExtraBold"/>
                <a:ea typeface="Open Sans ExtraBold"/>
                <a:cs typeface="Open Sans ExtraBold"/>
                <a:sym typeface="Open Sans ExtraBold"/>
              </a:defRPr>
            </a:lvl2pPr>
            <a:lvl3pPr lvl="2" rtl="0">
              <a:buNone/>
              <a:defRPr sz="1600">
                <a:solidFill>
                  <a:schemeClr val="lt1"/>
                </a:solidFill>
                <a:latin typeface="Open Sans ExtraBold"/>
                <a:ea typeface="Open Sans ExtraBold"/>
                <a:cs typeface="Open Sans ExtraBold"/>
                <a:sym typeface="Open Sans ExtraBold"/>
              </a:defRPr>
            </a:lvl3pPr>
            <a:lvl4pPr lvl="3" rtl="0">
              <a:buNone/>
              <a:defRPr sz="1600">
                <a:solidFill>
                  <a:schemeClr val="lt1"/>
                </a:solidFill>
                <a:latin typeface="Open Sans ExtraBold"/>
                <a:ea typeface="Open Sans ExtraBold"/>
                <a:cs typeface="Open Sans ExtraBold"/>
                <a:sym typeface="Open Sans ExtraBold"/>
              </a:defRPr>
            </a:lvl4pPr>
            <a:lvl5pPr lvl="4" rtl="0">
              <a:buNone/>
              <a:defRPr sz="1600">
                <a:solidFill>
                  <a:schemeClr val="lt1"/>
                </a:solidFill>
                <a:latin typeface="Open Sans ExtraBold"/>
                <a:ea typeface="Open Sans ExtraBold"/>
                <a:cs typeface="Open Sans ExtraBold"/>
                <a:sym typeface="Open Sans ExtraBold"/>
              </a:defRPr>
            </a:lvl5pPr>
            <a:lvl6pPr lvl="5" rtl="0">
              <a:buNone/>
              <a:defRPr sz="1600">
                <a:solidFill>
                  <a:schemeClr val="lt1"/>
                </a:solidFill>
                <a:latin typeface="Open Sans ExtraBold"/>
                <a:ea typeface="Open Sans ExtraBold"/>
                <a:cs typeface="Open Sans ExtraBold"/>
                <a:sym typeface="Open Sans ExtraBold"/>
              </a:defRPr>
            </a:lvl6pPr>
            <a:lvl7pPr lvl="6" rtl="0">
              <a:buNone/>
              <a:defRPr sz="1600">
                <a:solidFill>
                  <a:schemeClr val="lt1"/>
                </a:solidFill>
                <a:latin typeface="Open Sans ExtraBold"/>
                <a:ea typeface="Open Sans ExtraBold"/>
                <a:cs typeface="Open Sans ExtraBold"/>
                <a:sym typeface="Open Sans ExtraBold"/>
              </a:defRPr>
            </a:lvl7pPr>
            <a:lvl8pPr lvl="7" rtl="0">
              <a:buNone/>
              <a:defRPr sz="1600">
                <a:solidFill>
                  <a:schemeClr val="lt1"/>
                </a:solidFill>
                <a:latin typeface="Open Sans ExtraBold"/>
                <a:ea typeface="Open Sans ExtraBold"/>
                <a:cs typeface="Open Sans ExtraBold"/>
                <a:sym typeface="Open Sans ExtraBold"/>
              </a:defRPr>
            </a:lvl8pPr>
            <a:lvl9pPr lvl="8" rtl="0">
              <a:buNone/>
              <a:defRPr sz="1600">
                <a:solidFill>
                  <a:schemeClr val="lt1"/>
                </a:solidFill>
                <a:latin typeface="Open Sans ExtraBold"/>
                <a:ea typeface="Open Sans ExtraBold"/>
                <a:cs typeface="Open Sans ExtraBold"/>
                <a:sym typeface="Open Sans ExtraBol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A">
  <p:cSld name="SECTION_TITLE_AND_DESCRIPTION">
    <p:spTree>
      <p:nvGrpSpPr>
        <p:cNvPr id="1" name="Shape 52"/>
        <p:cNvGrpSpPr/>
        <p:nvPr/>
      </p:nvGrpSpPr>
      <p:grpSpPr>
        <a:xfrm>
          <a:off x="0" y="0"/>
          <a:ext cx="0" cy="0"/>
          <a:chOff x="0" y="0"/>
          <a:chExt cx="0" cy="0"/>
        </a:xfrm>
      </p:grpSpPr>
      <p:sp>
        <p:nvSpPr>
          <p:cNvPr id="53" name="Google Shape;53;p12"/>
          <p:cNvSpPr/>
          <p:nvPr/>
        </p:nvSpPr>
        <p:spPr>
          <a:xfrm>
            <a:off x="4572000" y="100"/>
            <a:ext cx="4572000" cy="5143500"/>
          </a:xfrm>
          <a:prstGeom prst="rect">
            <a:avLst/>
          </a:prstGeom>
          <a:solidFill>
            <a:srgbClr val="490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54;p12"/>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55" name="Google Shape;55;p12"/>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23A595"/>
              </a:buClr>
              <a:buSzPts val="3800"/>
              <a:buNone/>
              <a:defRPr sz="3800">
                <a:solidFill>
                  <a:srgbClr val="23A595"/>
                </a:solidFill>
              </a:defRPr>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56" name="Google Shape;56;p12"/>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7" name="Google Shape;57;p1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sz="1800">
                <a:solidFill>
                  <a:schemeClr val="lt1"/>
                </a:solidFill>
              </a:defRPr>
            </a:lvl1pPr>
            <a:lvl2pPr marL="914400" lvl="1" indent="-342900">
              <a:spcBef>
                <a:spcPts val="0"/>
              </a:spcBef>
              <a:spcAft>
                <a:spcPts val="0"/>
              </a:spcAft>
              <a:buClr>
                <a:schemeClr val="lt1"/>
              </a:buClr>
              <a:buSzPts val="1800"/>
              <a:buChar char="○"/>
              <a:defRPr sz="1800">
                <a:solidFill>
                  <a:schemeClr val="lt1"/>
                </a:solidFill>
              </a:defRPr>
            </a:lvl2pPr>
            <a:lvl3pPr marL="1371600" lvl="2" indent="-342900">
              <a:spcBef>
                <a:spcPts val="0"/>
              </a:spcBef>
              <a:spcAft>
                <a:spcPts val="0"/>
              </a:spcAft>
              <a:buClr>
                <a:schemeClr val="lt1"/>
              </a:buClr>
              <a:buSzPts val="1800"/>
              <a:buChar char="■"/>
              <a:defRPr sz="1800">
                <a:solidFill>
                  <a:schemeClr val="lt1"/>
                </a:solidFill>
              </a:defRPr>
            </a:lvl3pPr>
            <a:lvl4pPr marL="1828800" lvl="3" indent="-342900">
              <a:spcBef>
                <a:spcPts val="0"/>
              </a:spcBef>
              <a:spcAft>
                <a:spcPts val="0"/>
              </a:spcAft>
              <a:buClr>
                <a:schemeClr val="lt1"/>
              </a:buClr>
              <a:buSzPts val="1800"/>
              <a:buChar char="●"/>
              <a:defRPr sz="1800">
                <a:solidFill>
                  <a:schemeClr val="lt1"/>
                </a:solidFill>
              </a:defRPr>
            </a:lvl4pPr>
            <a:lvl5pPr marL="2286000" lvl="4" indent="-342900">
              <a:spcBef>
                <a:spcPts val="0"/>
              </a:spcBef>
              <a:spcAft>
                <a:spcPts val="0"/>
              </a:spcAft>
              <a:buClr>
                <a:schemeClr val="lt1"/>
              </a:buClr>
              <a:buSzPts val="1800"/>
              <a:buChar char="○"/>
              <a:defRPr sz="1800">
                <a:solidFill>
                  <a:schemeClr val="lt1"/>
                </a:solidFill>
              </a:defRPr>
            </a:lvl5pPr>
            <a:lvl6pPr marL="2743200" lvl="5" indent="-355600">
              <a:spcBef>
                <a:spcPts val="0"/>
              </a:spcBef>
              <a:spcAft>
                <a:spcPts val="0"/>
              </a:spcAft>
              <a:buClr>
                <a:schemeClr val="lt1"/>
              </a:buClr>
              <a:buSzPts val="2000"/>
              <a:buChar char="■"/>
              <a:defRPr sz="1800">
                <a:solidFill>
                  <a:schemeClr val="lt1"/>
                </a:solidFill>
              </a:defRPr>
            </a:lvl6pPr>
            <a:lvl7pPr marL="3200400" lvl="6" indent="-342900">
              <a:spcBef>
                <a:spcPts val="0"/>
              </a:spcBef>
              <a:spcAft>
                <a:spcPts val="0"/>
              </a:spcAft>
              <a:buClr>
                <a:schemeClr val="lt1"/>
              </a:buClr>
              <a:buSzPts val="1800"/>
              <a:buChar char="●"/>
              <a:defRPr sz="1800">
                <a:solidFill>
                  <a:schemeClr val="lt1"/>
                </a:solidFill>
              </a:defRPr>
            </a:lvl7pPr>
            <a:lvl8pPr marL="3657600" lvl="7" indent="-342900">
              <a:spcBef>
                <a:spcPts val="0"/>
              </a:spcBef>
              <a:spcAft>
                <a:spcPts val="0"/>
              </a:spcAft>
              <a:buClr>
                <a:schemeClr val="lt1"/>
              </a:buClr>
              <a:buSzPts val="1800"/>
              <a:buChar char="○"/>
              <a:defRPr sz="1800">
                <a:solidFill>
                  <a:schemeClr val="lt1"/>
                </a:solidFill>
              </a:defRPr>
            </a:lvl8pPr>
            <a:lvl9pPr marL="4114800" lvl="8" indent="-342900">
              <a:spcBef>
                <a:spcPts val="0"/>
              </a:spcBef>
              <a:spcAft>
                <a:spcPts val="0"/>
              </a:spcAft>
              <a:buClr>
                <a:schemeClr val="lt1"/>
              </a:buClr>
              <a:buSzPts val="1800"/>
              <a:buChar char="■"/>
              <a:defRPr sz="1800">
                <a:solidFill>
                  <a:schemeClr val="lt1"/>
                </a:solidFill>
              </a:defRPr>
            </a:lvl9pPr>
          </a:lstStyle>
          <a:p>
            <a:endParaRPr/>
          </a:p>
        </p:txBody>
      </p:sp>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sz="1600" b="1">
                <a:solidFill>
                  <a:schemeClr val="lt1"/>
                </a:solidFill>
                <a:latin typeface="Open Sans"/>
                <a:ea typeface="Open Sans"/>
                <a:cs typeface="Open Sans"/>
                <a:sym typeface="Open Sans"/>
              </a:defRPr>
            </a:lvl1pPr>
            <a:lvl2pPr lvl="1">
              <a:buNone/>
              <a:defRPr sz="1600" b="1">
                <a:solidFill>
                  <a:schemeClr val="lt1"/>
                </a:solidFill>
                <a:latin typeface="Open Sans"/>
                <a:ea typeface="Open Sans"/>
                <a:cs typeface="Open Sans"/>
                <a:sym typeface="Open Sans"/>
              </a:defRPr>
            </a:lvl2pPr>
            <a:lvl3pPr lvl="2">
              <a:buNone/>
              <a:defRPr sz="1600" b="1">
                <a:solidFill>
                  <a:schemeClr val="lt1"/>
                </a:solidFill>
                <a:latin typeface="Open Sans"/>
                <a:ea typeface="Open Sans"/>
                <a:cs typeface="Open Sans"/>
                <a:sym typeface="Open Sans"/>
              </a:defRPr>
            </a:lvl3pPr>
            <a:lvl4pPr lvl="3">
              <a:buNone/>
              <a:defRPr sz="1600" b="1">
                <a:solidFill>
                  <a:schemeClr val="lt1"/>
                </a:solidFill>
                <a:latin typeface="Open Sans"/>
                <a:ea typeface="Open Sans"/>
                <a:cs typeface="Open Sans"/>
                <a:sym typeface="Open Sans"/>
              </a:defRPr>
            </a:lvl4pPr>
            <a:lvl5pPr lvl="4">
              <a:buNone/>
              <a:defRPr sz="1600" b="1">
                <a:solidFill>
                  <a:schemeClr val="lt1"/>
                </a:solidFill>
                <a:latin typeface="Open Sans"/>
                <a:ea typeface="Open Sans"/>
                <a:cs typeface="Open Sans"/>
                <a:sym typeface="Open Sans"/>
              </a:defRPr>
            </a:lvl5pPr>
            <a:lvl6pPr lvl="5">
              <a:buNone/>
              <a:defRPr sz="1600" b="1">
                <a:solidFill>
                  <a:schemeClr val="lt1"/>
                </a:solidFill>
                <a:latin typeface="Open Sans"/>
                <a:ea typeface="Open Sans"/>
                <a:cs typeface="Open Sans"/>
                <a:sym typeface="Open Sans"/>
              </a:defRPr>
            </a:lvl6pPr>
            <a:lvl7pPr lvl="6">
              <a:buNone/>
              <a:defRPr sz="1600" b="1">
                <a:solidFill>
                  <a:schemeClr val="lt1"/>
                </a:solidFill>
                <a:latin typeface="Open Sans"/>
                <a:ea typeface="Open Sans"/>
                <a:cs typeface="Open Sans"/>
                <a:sym typeface="Open Sans"/>
              </a:defRPr>
            </a:lvl7pPr>
            <a:lvl8pPr lvl="7">
              <a:buNone/>
              <a:defRPr sz="1600" b="1">
                <a:solidFill>
                  <a:schemeClr val="lt1"/>
                </a:solidFill>
                <a:latin typeface="Open Sans"/>
                <a:ea typeface="Open Sans"/>
                <a:cs typeface="Open Sans"/>
                <a:sym typeface="Open Sans"/>
              </a:defRPr>
            </a:lvl8pPr>
            <a:lvl9pPr lvl="8">
              <a:buNone/>
              <a:defRPr sz="1600" b="1">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B">
  <p:cSld name="SECTION_TITLE_AND_DESCRIPTION_1">
    <p:spTree>
      <p:nvGrpSpPr>
        <p:cNvPr id="1" name="Shape 59"/>
        <p:cNvGrpSpPr/>
        <p:nvPr/>
      </p:nvGrpSpPr>
      <p:grpSpPr>
        <a:xfrm>
          <a:off x="0" y="0"/>
          <a:ext cx="0" cy="0"/>
          <a:chOff x="0" y="0"/>
          <a:chExt cx="0" cy="0"/>
        </a:xfrm>
      </p:grpSpPr>
      <p:sp>
        <p:nvSpPr>
          <p:cNvPr id="60" name="Google Shape;60;p13"/>
          <p:cNvSpPr/>
          <p:nvPr/>
        </p:nvSpPr>
        <p:spPr>
          <a:xfrm>
            <a:off x="4572000" y="0"/>
            <a:ext cx="4572000" cy="5143500"/>
          </a:xfrm>
          <a:prstGeom prst="rect">
            <a:avLst/>
          </a:prstGeom>
          <a:solidFill>
            <a:srgbClr val="23A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13"/>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62" name="Google Shape;62;p13"/>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63" name="Google Shape;63;p13"/>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64" name="Google Shape;64;p1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55600" rtl="0">
              <a:spcBef>
                <a:spcPts val="0"/>
              </a:spcBef>
              <a:spcAft>
                <a:spcPts val="0"/>
              </a:spcAft>
              <a:buSzPts val="20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65" name="Google Shape;6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1600">
                <a:solidFill>
                  <a:schemeClr val="lt1"/>
                </a:solidFill>
                <a:latin typeface="Open Sans ExtraBold"/>
                <a:ea typeface="Open Sans ExtraBold"/>
                <a:cs typeface="Open Sans ExtraBold"/>
                <a:sym typeface="Open Sans ExtraBold"/>
              </a:defRPr>
            </a:lvl1pPr>
            <a:lvl2pPr lvl="1" rtl="0">
              <a:buNone/>
              <a:defRPr sz="1600">
                <a:solidFill>
                  <a:schemeClr val="lt1"/>
                </a:solidFill>
                <a:latin typeface="Open Sans ExtraBold"/>
                <a:ea typeface="Open Sans ExtraBold"/>
                <a:cs typeface="Open Sans ExtraBold"/>
                <a:sym typeface="Open Sans ExtraBold"/>
              </a:defRPr>
            </a:lvl2pPr>
            <a:lvl3pPr lvl="2" rtl="0">
              <a:buNone/>
              <a:defRPr sz="1600">
                <a:solidFill>
                  <a:schemeClr val="lt1"/>
                </a:solidFill>
                <a:latin typeface="Open Sans ExtraBold"/>
                <a:ea typeface="Open Sans ExtraBold"/>
                <a:cs typeface="Open Sans ExtraBold"/>
                <a:sym typeface="Open Sans ExtraBold"/>
              </a:defRPr>
            </a:lvl3pPr>
            <a:lvl4pPr lvl="3" rtl="0">
              <a:buNone/>
              <a:defRPr sz="1600">
                <a:solidFill>
                  <a:schemeClr val="lt1"/>
                </a:solidFill>
                <a:latin typeface="Open Sans ExtraBold"/>
                <a:ea typeface="Open Sans ExtraBold"/>
                <a:cs typeface="Open Sans ExtraBold"/>
                <a:sym typeface="Open Sans ExtraBold"/>
              </a:defRPr>
            </a:lvl4pPr>
            <a:lvl5pPr lvl="4" rtl="0">
              <a:buNone/>
              <a:defRPr sz="1600">
                <a:solidFill>
                  <a:schemeClr val="lt1"/>
                </a:solidFill>
                <a:latin typeface="Open Sans ExtraBold"/>
                <a:ea typeface="Open Sans ExtraBold"/>
                <a:cs typeface="Open Sans ExtraBold"/>
                <a:sym typeface="Open Sans ExtraBold"/>
              </a:defRPr>
            </a:lvl5pPr>
            <a:lvl6pPr lvl="5" rtl="0">
              <a:buNone/>
              <a:defRPr sz="1600">
                <a:solidFill>
                  <a:schemeClr val="lt1"/>
                </a:solidFill>
                <a:latin typeface="Open Sans ExtraBold"/>
                <a:ea typeface="Open Sans ExtraBold"/>
                <a:cs typeface="Open Sans ExtraBold"/>
                <a:sym typeface="Open Sans ExtraBold"/>
              </a:defRPr>
            </a:lvl6pPr>
            <a:lvl7pPr lvl="6" rtl="0">
              <a:buNone/>
              <a:defRPr sz="1600">
                <a:solidFill>
                  <a:schemeClr val="lt1"/>
                </a:solidFill>
                <a:latin typeface="Open Sans ExtraBold"/>
                <a:ea typeface="Open Sans ExtraBold"/>
                <a:cs typeface="Open Sans ExtraBold"/>
                <a:sym typeface="Open Sans ExtraBold"/>
              </a:defRPr>
            </a:lvl7pPr>
            <a:lvl8pPr lvl="7" rtl="0">
              <a:buNone/>
              <a:defRPr sz="1600">
                <a:solidFill>
                  <a:schemeClr val="lt1"/>
                </a:solidFill>
                <a:latin typeface="Open Sans ExtraBold"/>
                <a:ea typeface="Open Sans ExtraBold"/>
                <a:cs typeface="Open Sans ExtraBold"/>
                <a:sym typeface="Open Sans ExtraBold"/>
              </a:defRPr>
            </a:lvl8pPr>
            <a:lvl9pPr lvl="8" rtl="0">
              <a:buNone/>
              <a:defRPr sz="1600">
                <a:solidFill>
                  <a:schemeClr val="lt1"/>
                </a:solidFill>
                <a:latin typeface="Open Sans ExtraBold"/>
                <a:ea typeface="Open Sans ExtraBold"/>
                <a:cs typeface="Open Sans ExtraBold"/>
                <a:sym typeface="Open Sans ExtraBol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A 1">
  <p:cSld name="SECTION_TITLE_AND_DESCRIPTION_2">
    <p:spTree>
      <p:nvGrpSpPr>
        <p:cNvPr id="1" name="Shape 66"/>
        <p:cNvGrpSpPr/>
        <p:nvPr/>
      </p:nvGrpSpPr>
      <p:grpSpPr>
        <a:xfrm>
          <a:off x="0" y="0"/>
          <a:ext cx="0" cy="0"/>
          <a:chOff x="0" y="0"/>
          <a:chExt cx="0" cy="0"/>
        </a:xfrm>
      </p:grpSpPr>
      <p:sp>
        <p:nvSpPr>
          <p:cNvPr id="67" name="Google Shape;67;p14"/>
          <p:cNvSpPr/>
          <p:nvPr/>
        </p:nvSpPr>
        <p:spPr>
          <a:xfrm>
            <a:off x="0" y="0"/>
            <a:ext cx="4572000" cy="5143500"/>
          </a:xfrm>
          <a:prstGeom prst="rect">
            <a:avLst/>
          </a:prstGeom>
          <a:solidFill>
            <a:srgbClr val="490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 name="Google Shape;68;p14"/>
          <p:cNvCxnSpPr/>
          <p:nvPr/>
        </p:nvCxnSpPr>
        <p:spPr>
          <a:xfrm>
            <a:off x="457675" y="4495400"/>
            <a:ext cx="468300" cy="0"/>
          </a:xfrm>
          <a:prstGeom prst="straightConnector1">
            <a:avLst/>
          </a:prstGeom>
          <a:noFill/>
          <a:ln w="28575" cap="flat" cmpd="sng">
            <a:solidFill>
              <a:schemeClr val="lt1"/>
            </a:solidFill>
            <a:prstDash val="solid"/>
            <a:round/>
            <a:headEnd type="none" w="sm" len="sm"/>
            <a:tailEnd type="none" w="sm" len="sm"/>
          </a:ln>
        </p:spPr>
      </p:cxnSp>
      <p:sp>
        <p:nvSpPr>
          <p:cNvPr id="69" name="Google Shape;69;p14"/>
          <p:cNvSpPr txBox="1">
            <a:spLocks noGrp="1"/>
          </p:cNvSpPr>
          <p:nvPr>
            <p:ph type="title"/>
          </p:nvPr>
        </p:nvSpPr>
        <p:spPr>
          <a:xfrm>
            <a:off x="367500" y="552650"/>
            <a:ext cx="3837000" cy="1909200"/>
          </a:xfrm>
          <a:prstGeom prst="rect">
            <a:avLst/>
          </a:prstGeom>
        </p:spPr>
        <p:txBody>
          <a:bodyPr spcFirstLastPara="1" wrap="square" lIns="91425" tIns="91425" rIns="91425" bIns="91425" anchor="b" anchorCtr="0">
            <a:sp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endParaRPr/>
          </a:p>
        </p:txBody>
      </p:sp>
      <p:sp>
        <p:nvSpPr>
          <p:cNvPr id="70" name="Google Shape;70;p14"/>
          <p:cNvSpPr txBox="1">
            <a:spLocks noGrp="1"/>
          </p:cNvSpPr>
          <p:nvPr>
            <p:ph type="body" idx="1"/>
          </p:nvPr>
        </p:nvSpPr>
        <p:spPr>
          <a:xfrm>
            <a:off x="495415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55600" rtl="0">
              <a:spcBef>
                <a:spcPts val="0"/>
              </a:spcBef>
              <a:spcAft>
                <a:spcPts val="0"/>
              </a:spcAft>
              <a:buSzPts val="20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A 1 1">
  <p:cSld name="SECTION_TITLE_AND_DESCRIPTION_2_1">
    <p:spTree>
      <p:nvGrpSpPr>
        <p:cNvPr id="1" name="Shape 71"/>
        <p:cNvGrpSpPr/>
        <p:nvPr/>
      </p:nvGrpSpPr>
      <p:grpSpPr>
        <a:xfrm>
          <a:off x="0" y="0"/>
          <a:ext cx="0" cy="0"/>
          <a:chOff x="0" y="0"/>
          <a:chExt cx="0" cy="0"/>
        </a:xfrm>
      </p:grpSpPr>
      <p:sp>
        <p:nvSpPr>
          <p:cNvPr id="72" name="Google Shape;72;p15"/>
          <p:cNvSpPr/>
          <p:nvPr/>
        </p:nvSpPr>
        <p:spPr>
          <a:xfrm>
            <a:off x="0" y="0"/>
            <a:ext cx="4572000" cy="5143500"/>
          </a:xfrm>
          <a:prstGeom prst="rect">
            <a:avLst/>
          </a:prstGeom>
          <a:solidFill>
            <a:srgbClr val="23A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 name="Google Shape;73;p15"/>
          <p:cNvCxnSpPr/>
          <p:nvPr/>
        </p:nvCxnSpPr>
        <p:spPr>
          <a:xfrm>
            <a:off x="457675" y="4495400"/>
            <a:ext cx="468300" cy="0"/>
          </a:xfrm>
          <a:prstGeom prst="straightConnector1">
            <a:avLst/>
          </a:prstGeom>
          <a:noFill/>
          <a:ln w="28575" cap="flat" cmpd="sng">
            <a:solidFill>
              <a:schemeClr val="lt1"/>
            </a:solidFill>
            <a:prstDash val="solid"/>
            <a:round/>
            <a:headEnd type="none" w="sm" len="sm"/>
            <a:tailEnd type="none" w="sm" len="sm"/>
          </a:ln>
        </p:spPr>
      </p:cxnSp>
      <p:sp>
        <p:nvSpPr>
          <p:cNvPr id="74" name="Google Shape;74;p15"/>
          <p:cNvSpPr txBox="1">
            <a:spLocks noGrp="1"/>
          </p:cNvSpPr>
          <p:nvPr>
            <p:ph type="title"/>
          </p:nvPr>
        </p:nvSpPr>
        <p:spPr>
          <a:xfrm>
            <a:off x="367500" y="552650"/>
            <a:ext cx="3837000" cy="1909200"/>
          </a:xfrm>
          <a:prstGeom prst="rect">
            <a:avLst/>
          </a:prstGeom>
        </p:spPr>
        <p:txBody>
          <a:bodyPr spcFirstLastPara="1" wrap="square" lIns="91425" tIns="91425" rIns="91425" bIns="91425" anchor="b" anchorCtr="0">
            <a:sp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endParaRPr/>
          </a:p>
        </p:txBody>
      </p:sp>
      <p:sp>
        <p:nvSpPr>
          <p:cNvPr id="75" name="Google Shape;75;p15"/>
          <p:cNvSpPr txBox="1">
            <a:spLocks noGrp="1"/>
          </p:cNvSpPr>
          <p:nvPr>
            <p:ph type="body" idx="1"/>
          </p:nvPr>
        </p:nvSpPr>
        <p:spPr>
          <a:xfrm>
            <a:off x="495415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55600" rtl="0">
              <a:spcBef>
                <a:spcPts val="0"/>
              </a:spcBef>
              <a:spcAft>
                <a:spcPts val="0"/>
              </a:spcAft>
              <a:buSzPts val="20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rgbClr val="490F52"/>
              </a:buClr>
              <a:buSzPts val="1800"/>
              <a:buFont typeface="Open Sans ExtraBold"/>
              <a:buNone/>
              <a:defRPr sz="1800">
                <a:solidFill>
                  <a:srgbClr val="490F52"/>
                </a:solidFill>
                <a:latin typeface="Open Sans ExtraBold"/>
                <a:ea typeface="Open Sans ExtraBold"/>
                <a:cs typeface="Open Sans ExtraBold"/>
                <a:sym typeface="Open Sans ExtraBold"/>
              </a:defRPr>
            </a:lvl1pPr>
          </a:lstStyle>
          <a:p>
            <a:endParaRPr/>
          </a:p>
        </p:txBody>
      </p:sp>
      <p:sp>
        <p:nvSpPr>
          <p:cNvPr id="78" name="Google Shape;7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1">
  <p:cSld name="CAPTION_ONLY_2">
    <p:spTree>
      <p:nvGrpSpPr>
        <p:cNvPr id="1" name="Shape 79"/>
        <p:cNvGrpSpPr/>
        <p:nvPr/>
      </p:nvGrpSpPr>
      <p:grpSpPr>
        <a:xfrm>
          <a:off x="0" y="0"/>
          <a:ext cx="0" cy="0"/>
          <a:chOff x="0" y="0"/>
          <a:chExt cx="0" cy="0"/>
        </a:xfrm>
      </p:grpSpPr>
      <p:sp>
        <p:nvSpPr>
          <p:cNvPr id="80" name="Google Shape;80;p17"/>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rgbClr val="23A595"/>
              </a:buClr>
              <a:buSzPts val="1800"/>
              <a:buFont typeface="Open Sans ExtraBold"/>
              <a:buNone/>
              <a:defRPr sz="1800">
                <a:solidFill>
                  <a:srgbClr val="23A595"/>
                </a:solidFill>
                <a:latin typeface="Open Sans ExtraBold"/>
                <a:ea typeface="Open Sans ExtraBold"/>
                <a:cs typeface="Open Sans ExtraBold"/>
                <a:sym typeface="Open Sans ExtraBold"/>
              </a:defRPr>
            </a:lvl1pPr>
          </a:lstStyle>
          <a:p>
            <a:endParaRPr/>
          </a:p>
        </p:txBody>
      </p:sp>
      <p:sp>
        <p:nvSpPr>
          <p:cNvPr id="81" name="Google Shape;8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ighlight A">
  <p:cSld name="CAPTION_ONLY_1">
    <p:spTree>
      <p:nvGrpSpPr>
        <p:cNvPr id="1" name="Shape 82"/>
        <p:cNvGrpSpPr/>
        <p:nvPr/>
      </p:nvGrpSpPr>
      <p:grpSpPr>
        <a:xfrm>
          <a:off x="0" y="0"/>
          <a:ext cx="0" cy="0"/>
          <a:chOff x="0" y="0"/>
          <a:chExt cx="0" cy="0"/>
        </a:xfrm>
      </p:grpSpPr>
      <p:sp>
        <p:nvSpPr>
          <p:cNvPr id="83" name="Google Shape;83;p18"/>
          <p:cNvSpPr/>
          <p:nvPr/>
        </p:nvSpPr>
        <p:spPr>
          <a:xfrm>
            <a:off x="-12600" y="4233725"/>
            <a:ext cx="9169200" cy="909900"/>
          </a:xfrm>
          <a:prstGeom prst="rect">
            <a:avLst/>
          </a:prstGeom>
          <a:solidFill>
            <a:srgbClr val="23A5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84" name="Google Shape;84;p18"/>
          <p:cNvSpPr txBox="1">
            <a:spLocks noGrp="1"/>
          </p:cNvSpPr>
          <p:nvPr>
            <p:ph type="body" idx="1"/>
          </p:nvPr>
        </p:nvSpPr>
        <p:spPr>
          <a:xfrm>
            <a:off x="1572600" y="4389275"/>
            <a:ext cx="5998800" cy="598800"/>
          </a:xfrm>
          <a:prstGeom prst="rect">
            <a:avLst/>
          </a:prstGeom>
        </p:spPr>
        <p:txBody>
          <a:bodyPr spcFirstLastPara="1" wrap="square" lIns="91425" tIns="91425" rIns="91425" bIns="91425" anchor="ctr" anchorCtr="0">
            <a:normAutofit/>
          </a:bodyPr>
          <a:lstStyle>
            <a:lvl1pPr marL="457200" lvl="0" indent="-228600" algn="ctr" rtl="0">
              <a:lnSpc>
                <a:spcPct val="100000"/>
              </a:lnSpc>
              <a:spcBef>
                <a:spcPts val="0"/>
              </a:spcBef>
              <a:spcAft>
                <a:spcPts val="0"/>
              </a:spcAft>
              <a:buClr>
                <a:schemeClr val="lt1"/>
              </a:buClr>
              <a:buSzPts val="1800"/>
              <a:buFont typeface="Open Sans ExtraBold"/>
              <a:buNone/>
              <a:defRPr sz="1800">
                <a:solidFill>
                  <a:schemeClr val="lt1"/>
                </a:solidFill>
                <a:latin typeface="Open Sans ExtraBold"/>
                <a:ea typeface="Open Sans ExtraBold"/>
                <a:cs typeface="Open Sans ExtraBold"/>
                <a:sym typeface="Open Sans ExtraBold"/>
              </a:defRPr>
            </a:lvl1pPr>
          </a:lstStyle>
          <a:p>
            <a:endParaRPr/>
          </a:p>
        </p:txBody>
      </p:sp>
      <p:sp>
        <p:nvSpPr>
          <p:cNvPr id="85" name="Google Shape;8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ighlight B">
  <p:cSld name="CAPTION_ONLY_1_1">
    <p:spTree>
      <p:nvGrpSpPr>
        <p:cNvPr id="1" name="Shape 86"/>
        <p:cNvGrpSpPr/>
        <p:nvPr/>
      </p:nvGrpSpPr>
      <p:grpSpPr>
        <a:xfrm>
          <a:off x="0" y="0"/>
          <a:ext cx="0" cy="0"/>
          <a:chOff x="0" y="0"/>
          <a:chExt cx="0" cy="0"/>
        </a:xfrm>
      </p:grpSpPr>
      <p:sp>
        <p:nvSpPr>
          <p:cNvPr id="87" name="Google Shape;87;p19"/>
          <p:cNvSpPr/>
          <p:nvPr/>
        </p:nvSpPr>
        <p:spPr>
          <a:xfrm>
            <a:off x="-12600" y="4233725"/>
            <a:ext cx="9169200" cy="909900"/>
          </a:xfrm>
          <a:prstGeom prst="rect">
            <a:avLst/>
          </a:prstGeom>
          <a:solidFill>
            <a:srgbClr val="490F5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90F52"/>
              </a:solidFill>
              <a:latin typeface="Open Sans"/>
              <a:ea typeface="Open Sans"/>
              <a:cs typeface="Open Sans"/>
              <a:sym typeface="Open Sans"/>
            </a:endParaRPr>
          </a:p>
        </p:txBody>
      </p:sp>
      <p:sp>
        <p:nvSpPr>
          <p:cNvPr id="88" name="Google Shape;88;p19"/>
          <p:cNvSpPr txBox="1">
            <a:spLocks noGrp="1"/>
          </p:cNvSpPr>
          <p:nvPr>
            <p:ph type="body" idx="1"/>
          </p:nvPr>
        </p:nvSpPr>
        <p:spPr>
          <a:xfrm>
            <a:off x="1572600" y="4389275"/>
            <a:ext cx="5998800" cy="598800"/>
          </a:xfrm>
          <a:prstGeom prst="rect">
            <a:avLst/>
          </a:prstGeom>
        </p:spPr>
        <p:txBody>
          <a:bodyPr spcFirstLastPara="1" wrap="square" lIns="91425" tIns="91425" rIns="91425" bIns="91425" anchor="ctr" anchorCtr="0">
            <a:normAutofit/>
          </a:bodyPr>
          <a:lstStyle>
            <a:lvl1pPr marL="457200" lvl="0" indent="-228600" algn="ctr" rtl="0">
              <a:lnSpc>
                <a:spcPct val="100000"/>
              </a:lnSpc>
              <a:spcBef>
                <a:spcPts val="0"/>
              </a:spcBef>
              <a:spcAft>
                <a:spcPts val="0"/>
              </a:spcAft>
              <a:buClr>
                <a:schemeClr val="lt1"/>
              </a:buClr>
              <a:buSzPts val="1800"/>
              <a:buFont typeface="Open Sans ExtraBold"/>
              <a:buNone/>
              <a:defRPr sz="1800">
                <a:solidFill>
                  <a:schemeClr val="lt1"/>
                </a:solidFill>
                <a:latin typeface="Open Sans ExtraBold"/>
                <a:ea typeface="Open Sans ExtraBold"/>
                <a:cs typeface="Open Sans ExtraBold"/>
                <a:sym typeface="Open Sans ExtraBold"/>
              </a:defRPr>
            </a:lvl1pPr>
          </a:lstStyle>
          <a:p>
            <a:endParaRPr/>
          </a:p>
        </p:txBody>
      </p:sp>
      <p:sp>
        <p:nvSpPr>
          <p:cNvPr id="89" name="Google Shape;8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0"/>
        <p:cNvGrpSpPr/>
        <p:nvPr/>
      </p:nvGrpSpPr>
      <p:grpSpPr>
        <a:xfrm>
          <a:off x="0" y="0"/>
          <a:ext cx="0" cy="0"/>
          <a:chOff x="0" y="0"/>
          <a:chExt cx="0" cy="0"/>
        </a:xfrm>
      </p:grpSpPr>
      <p:sp>
        <p:nvSpPr>
          <p:cNvPr id="91" name="Google Shape;91;p20"/>
          <p:cNvSpPr txBox="1">
            <a:spLocks noGrp="1"/>
          </p:cNvSpPr>
          <p:nvPr>
            <p:ph type="title" hasCustomPrompt="1"/>
          </p:nvPr>
        </p:nvSpPr>
        <p:spPr>
          <a:xfrm>
            <a:off x="374500" y="225900"/>
            <a:ext cx="8520600" cy="19800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23A595"/>
              </a:buClr>
              <a:buSzPts val="11000"/>
              <a:buNone/>
              <a:defRPr sz="11000">
                <a:solidFill>
                  <a:srgbClr val="23A595"/>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92" name="Google Shape;9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20"/>
          <p:cNvSpPr txBox="1">
            <a:spLocks noGrp="1"/>
          </p:cNvSpPr>
          <p:nvPr>
            <p:ph type="body" idx="1"/>
          </p:nvPr>
        </p:nvSpPr>
        <p:spPr>
          <a:xfrm>
            <a:off x="160975" y="1892825"/>
            <a:ext cx="7450800" cy="30780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B">
  <p:cSld name="TITLE_1">
    <p:spTree>
      <p:nvGrpSpPr>
        <p:cNvPr id="1" name="Shape 15"/>
        <p:cNvGrpSpPr/>
        <p:nvPr/>
      </p:nvGrpSpPr>
      <p:grpSpPr>
        <a:xfrm>
          <a:off x="0" y="0"/>
          <a:ext cx="0" cy="0"/>
          <a:chOff x="0" y="0"/>
          <a:chExt cx="0" cy="0"/>
        </a:xfrm>
      </p:grpSpPr>
      <p:sp>
        <p:nvSpPr>
          <p:cNvPr id="16" name="Google Shape;16;p3"/>
          <p:cNvSpPr/>
          <p:nvPr/>
        </p:nvSpPr>
        <p:spPr>
          <a:xfrm>
            <a:off x="-25125" y="-25125"/>
            <a:ext cx="9169200" cy="3064800"/>
          </a:xfrm>
          <a:prstGeom prst="rect">
            <a:avLst/>
          </a:prstGeom>
          <a:solidFill>
            <a:srgbClr val="490F5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cxnSp>
        <p:nvCxnSpPr>
          <p:cNvPr id="17" name="Google Shape;17;p3"/>
          <p:cNvCxnSpPr/>
          <p:nvPr/>
        </p:nvCxnSpPr>
        <p:spPr>
          <a:xfrm>
            <a:off x="4278300" y="2751163"/>
            <a:ext cx="587400" cy="0"/>
          </a:xfrm>
          <a:prstGeom prst="straightConnector1">
            <a:avLst/>
          </a:prstGeom>
          <a:noFill/>
          <a:ln w="76200" cap="flat" cmpd="sng">
            <a:solidFill>
              <a:srgbClr val="23A595"/>
            </a:solidFill>
            <a:prstDash val="solid"/>
            <a:round/>
            <a:headEnd type="none" w="sm" len="sm"/>
            <a:tailEnd type="none" w="sm" len="sm"/>
          </a:ln>
        </p:spPr>
      </p:cxnSp>
      <p:sp>
        <p:nvSpPr>
          <p:cNvPr id="18" name="Google Shape;18;p3"/>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FFFF"/>
              </a:buClr>
              <a:buSzPts val="5400"/>
              <a:buFont typeface="Open Sans ExtraBold"/>
              <a:buNone/>
              <a:defRPr sz="5400">
                <a:solidFill>
                  <a:srgbClr val="FFFFFF"/>
                </a:solidFill>
                <a:latin typeface="Open Sans ExtraBold"/>
                <a:ea typeface="Open Sans ExtraBold"/>
                <a:cs typeface="Open Sans ExtraBold"/>
                <a:sym typeface="Open Sans ExtraBold"/>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9" name="Google Shape;19;p3"/>
          <p:cNvSpPr txBox="1">
            <a:spLocks noGrp="1"/>
          </p:cNvSpPr>
          <p:nvPr>
            <p:ph type="subTitle" idx="1"/>
          </p:nvPr>
        </p:nvSpPr>
        <p:spPr>
          <a:xfrm>
            <a:off x="311700" y="3580323"/>
            <a:ext cx="8520600" cy="733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3"/>
          <p:cNvPicPr preferRelativeResize="0"/>
          <p:nvPr/>
        </p:nvPicPr>
        <p:blipFill>
          <a:blip r:embed="rId2">
            <a:alphaModFix/>
          </a:blip>
          <a:stretch>
            <a:fillRect/>
          </a:stretch>
        </p:blipFill>
        <p:spPr>
          <a:xfrm>
            <a:off x="113050" y="4511376"/>
            <a:ext cx="2177562" cy="54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pic>
        <p:nvPicPr>
          <p:cNvPr id="95" name="Google Shape;95;p21"/>
          <p:cNvPicPr preferRelativeResize="0"/>
          <p:nvPr/>
        </p:nvPicPr>
        <p:blipFill>
          <a:blip r:embed="rId2">
            <a:alphaModFix/>
          </a:blip>
          <a:stretch>
            <a:fillRect/>
          </a:stretch>
        </p:blipFill>
        <p:spPr>
          <a:xfrm>
            <a:off x="3193884" y="4200724"/>
            <a:ext cx="2906926" cy="728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C">
  <p:cSld name="TITLE_1_1">
    <p:spTree>
      <p:nvGrpSpPr>
        <p:cNvPr id="1" name="Shape 22"/>
        <p:cNvGrpSpPr/>
        <p:nvPr/>
      </p:nvGrpSpPr>
      <p:grpSpPr>
        <a:xfrm>
          <a:off x="0" y="0"/>
          <a:ext cx="0" cy="0"/>
          <a:chOff x="0" y="0"/>
          <a:chExt cx="0" cy="0"/>
        </a:xfrm>
      </p:grpSpPr>
      <p:sp>
        <p:nvSpPr>
          <p:cNvPr id="23" name="Google Shape;23;p4"/>
          <p:cNvSpPr/>
          <p:nvPr/>
        </p:nvSpPr>
        <p:spPr>
          <a:xfrm>
            <a:off x="-25125" y="-25125"/>
            <a:ext cx="9169200" cy="3064800"/>
          </a:xfrm>
          <a:prstGeom prst="rect">
            <a:avLst/>
          </a:prstGeom>
          <a:solidFill>
            <a:srgbClr val="23A5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cxnSp>
        <p:nvCxnSpPr>
          <p:cNvPr id="24" name="Google Shape;24;p4"/>
          <p:cNvCxnSpPr/>
          <p:nvPr/>
        </p:nvCxnSpPr>
        <p:spPr>
          <a:xfrm>
            <a:off x="4278300" y="2751163"/>
            <a:ext cx="587400" cy="0"/>
          </a:xfrm>
          <a:prstGeom prst="straightConnector1">
            <a:avLst/>
          </a:prstGeom>
          <a:noFill/>
          <a:ln w="76200" cap="flat" cmpd="sng">
            <a:solidFill>
              <a:srgbClr val="490F52"/>
            </a:solidFill>
            <a:prstDash val="solid"/>
            <a:round/>
            <a:headEnd type="none" w="sm" len="sm"/>
            <a:tailEnd type="none" w="sm" len="sm"/>
          </a:ln>
        </p:spPr>
      </p:cxnSp>
      <p:sp>
        <p:nvSpPr>
          <p:cNvPr id="25" name="Google Shape;25;p4"/>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FFFF"/>
              </a:buClr>
              <a:buSzPts val="5400"/>
              <a:buFont typeface="Open Sans ExtraBold"/>
              <a:buNone/>
              <a:defRPr sz="5400">
                <a:solidFill>
                  <a:srgbClr val="FFFFFF"/>
                </a:solidFill>
                <a:latin typeface="Open Sans ExtraBold"/>
                <a:ea typeface="Open Sans ExtraBold"/>
                <a:cs typeface="Open Sans ExtraBold"/>
                <a:sym typeface="Open Sans ExtraBold"/>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26" name="Google Shape;26;p4"/>
          <p:cNvSpPr txBox="1">
            <a:spLocks noGrp="1"/>
          </p:cNvSpPr>
          <p:nvPr>
            <p:ph type="subTitle" idx="1"/>
          </p:nvPr>
        </p:nvSpPr>
        <p:spPr>
          <a:xfrm>
            <a:off x="311700" y="3580323"/>
            <a:ext cx="8520600" cy="733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27" name="Google Shape;2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8" name="Google Shape;28;p4"/>
          <p:cNvPicPr preferRelativeResize="0"/>
          <p:nvPr/>
        </p:nvPicPr>
        <p:blipFill>
          <a:blip r:embed="rId2">
            <a:alphaModFix/>
          </a:blip>
          <a:stretch>
            <a:fillRect/>
          </a:stretch>
        </p:blipFill>
        <p:spPr>
          <a:xfrm>
            <a:off x="113050" y="4511376"/>
            <a:ext cx="2177562" cy="5454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490F52"/>
        </a:solidFill>
        <a:effectLst/>
      </p:bgPr>
    </p:bg>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514800" y="1348800"/>
            <a:ext cx="8114400" cy="2445900"/>
          </a:xfrm>
          <a:prstGeom prst="rect">
            <a:avLst/>
          </a:prstGeom>
        </p:spPr>
        <p:txBody>
          <a:bodyPr spcFirstLastPara="1" wrap="square" lIns="91425" tIns="91425" rIns="91425" bIns="91425" anchor="b" anchorCtr="0">
            <a:spAutoFit/>
          </a:bodyPr>
          <a:lstStyle>
            <a:lvl1pPr lvl="0" algn="ctr">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rgbClr val="23A595"/>
        </a:solid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514800" y="1348800"/>
            <a:ext cx="8114400" cy="2445900"/>
          </a:xfrm>
          <a:prstGeom prst="rect">
            <a:avLst/>
          </a:prstGeom>
        </p:spPr>
        <p:txBody>
          <a:bodyPr spcFirstLastPara="1" wrap="square" lIns="91425" tIns="91425" rIns="91425" bIns="91425" anchor="b" anchorCtr="0">
            <a:spAutoFit/>
          </a:bodyPr>
          <a:lstStyle>
            <a:lvl1pPr lvl="0" algn="ctr"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A" type="tx">
  <p:cSld name="TITLE_AND_BODY">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7" name="Google Shape;37;p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B">
  <p:cSld name="TITLE_AND_BODY_1">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23A595"/>
              </a:buClr>
              <a:buSzPts val="3000"/>
              <a:buNone/>
              <a:defRPr>
                <a:solidFill>
                  <a:srgbClr val="23A595"/>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42" name="Google Shape;4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A">
  <p:cSld name="MAIN_POINT">
    <p:bg>
      <p:bgPr>
        <a:solidFill>
          <a:srgbClr val="490F52"/>
        </a:solidFill>
        <a:effectLst/>
      </p:bgPr>
    </p:bg>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2pPr>
            <a:lvl3pPr lvl="2">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3pPr>
            <a:lvl4pPr lvl="3">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4pPr>
            <a:lvl5pPr lvl="4">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5pPr>
            <a:lvl6pPr lvl="5">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6pPr>
            <a:lvl7pPr lvl="6">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7pPr>
            <a:lvl8pPr lvl="7">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8pPr>
            <a:lvl9pPr lvl="8">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9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sz="1600">
                <a:solidFill>
                  <a:schemeClr val="lt1"/>
                </a:solidFill>
                <a:latin typeface="Open Sans ExtraBold"/>
                <a:ea typeface="Open Sans ExtraBold"/>
                <a:cs typeface="Open Sans ExtraBold"/>
                <a:sym typeface="Open Sans ExtraBold"/>
              </a:defRPr>
            </a:lvl1pPr>
            <a:lvl2pPr lvl="1">
              <a:buNone/>
              <a:defRPr sz="1600">
                <a:solidFill>
                  <a:schemeClr val="lt1"/>
                </a:solidFill>
                <a:latin typeface="Open Sans ExtraBold"/>
                <a:ea typeface="Open Sans ExtraBold"/>
                <a:cs typeface="Open Sans ExtraBold"/>
                <a:sym typeface="Open Sans ExtraBold"/>
              </a:defRPr>
            </a:lvl2pPr>
            <a:lvl3pPr lvl="2">
              <a:buNone/>
              <a:defRPr sz="1600">
                <a:solidFill>
                  <a:schemeClr val="lt1"/>
                </a:solidFill>
                <a:latin typeface="Open Sans ExtraBold"/>
                <a:ea typeface="Open Sans ExtraBold"/>
                <a:cs typeface="Open Sans ExtraBold"/>
                <a:sym typeface="Open Sans ExtraBold"/>
              </a:defRPr>
            </a:lvl3pPr>
            <a:lvl4pPr lvl="3">
              <a:buNone/>
              <a:defRPr sz="1600">
                <a:solidFill>
                  <a:schemeClr val="lt1"/>
                </a:solidFill>
                <a:latin typeface="Open Sans ExtraBold"/>
                <a:ea typeface="Open Sans ExtraBold"/>
                <a:cs typeface="Open Sans ExtraBold"/>
                <a:sym typeface="Open Sans ExtraBold"/>
              </a:defRPr>
            </a:lvl4pPr>
            <a:lvl5pPr lvl="4">
              <a:buNone/>
              <a:defRPr sz="1600">
                <a:solidFill>
                  <a:schemeClr val="lt1"/>
                </a:solidFill>
                <a:latin typeface="Open Sans ExtraBold"/>
                <a:ea typeface="Open Sans ExtraBold"/>
                <a:cs typeface="Open Sans ExtraBold"/>
                <a:sym typeface="Open Sans ExtraBold"/>
              </a:defRPr>
            </a:lvl5pPr>
            <a:lvl6pPr lvl="5">
              <a:buNone/>
              <a:defRPr sz="1600">
                <a:solidFill>
                  <a:schemeClr val="lt1"/>
                </a:solidFill>
                <a:latin typeface="Open Sans ExtraBold"/>
                <a:ea typeface="Open Sans ExtraBold"/>
                <a:cs typeface="Open Sans ExtraBold"/>
                <a:sym typeface="Open Sans ExtraBold"/>
              </a:defRPr>
            </a:lvl6pPr>
            <a:lvl7pPr lvl="6">
              <a:buNone/>
              <a:defRPr sz="1600">
                <a:solidFill>
                  <a:schemeClr val="lt1"/>
                </a:solidFill>
                <a:latin typeface="Open Sans ExtraBold"/>
                <a:ea typeface="Open Sans ExtraBold"/>
                <a:cs typeface="Open Sans ExtraBold"/>
                <a:sym typeface="Open Sans ExtraBold"/>
              </a:defRPr>
            </a:lvl7pPr>
            <a:lvl8pPr lvl="7">
              <a:buNone/>
              <a:defRPr sz="1600">
                <a:solidFill>
                  <a:schemeClr val="lt1"/>
                </a:solidFill>
                <a:latin typeface="Open Sans ExtraBold"/>
                <a:ea typeface="Open Sans ExtraBold"/>
                <a:cs typeface="Open Sans ExtraBold"/>
                <a:sym typeface="Open Sans ExtraBold"/>
              </a:defRPr>
            </a:lvl8pPr>
            <a:lvl9pPr lvl="8">
              <a:buNone/>
              <a:defRPr sz="1600">
                <a:solidFill>
                  <a:schemeClr val="lt1"/>
                </a:solidFill>
                <a:latin typeface="Open Sans ExtraBold"/>
                <a:ea typeface="Open Sans ExtraBold"/>
                <a:cs typeface="Open Sans ExtraBold"/>
                <a:sym typeface="Open Sans ExtraBol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490F52"/>
              </a:buClr>
              <a:buSzPts val="3000"/>
              <a:buFont typeface="Open Sans ExtraBold"/>
              <a:buNone/>
              <a:defRPr sz="3000">
                <a:solidFill>
                  <a:srgbClr val="490F52"/>
                </a:solidFill>
                <a:latin typeface="Open Sans ExtraBold"/>
                <a:ea typeface="Open Sans ExtraBold"/>
                <a:cs typeface="Open Sans ExtraBold"/>
                <a:sym typeface="Open Sans ExtraBold"/>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SzPts val="1600"/>
              <a:buFont typeface="Open Sans"/>
              <a:buChar char="●"/>
              <a:defRPr sz="1600">
                <a:latin typeface="Open Sans"/>
                <a:ea typeface="Open Sans"/>
                <a:cs typeface="Open Sans"/>
                <a:sym typeface="Open Sans"/>
              </a:defRPr>
            </a:lvl1pPr>
            <a:lvl2pPr marL="914400" lvl="1" indent="-330200">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marL="1371600" lvl="2" indent="-330200">
              <a:lnSpc>
                <a:spcPct val="115000"/>
              </a:lnSpc>
              <a:spcBef>
                <a:spcPts val="0"/>
              </a:spcBef>
              <a:spcAft>
                <a:spcPts val="0"/>
              </a:spcAft>
              <a:buSzPts val="1600"/>
              <a:buFont typeface="Open Sans"/>
              <a:buChar char="■"/>
              <a:defRPr sz="1600">
                <a:latin typeface="Open Sans"/>
                <a:ea typeface="Open Sans"/>
                <a:cs typeface="Open Sans"/>
                <a:sym typeface="Open Sans"/>
              </a:defRPr>
            </a:lvl3pPr>
            <a:lvl4pPr marL="1828800" lvl="3" indent="-330200">
              <a:lnSpc>
                <a:spcPct val="115000"/>
              </a:lnSpc>
              <a:spcBef>
                <a:spcPts val="0"/>
              </a:spcBef>
              <a:spcAft>
                <a:spcPts val="0"/>
              </a:spcAft>
              <a:buSzPts val="1600"/>
              <a:buFont typeface="Open Sans"/>
              <a:buChar char="●"/>
              <a:defRPr sz="1600">
                <a:latin typeface="Open Sans"/>
                <a:ea typeface="Open Sans"/>
                <a:cs typeface="Open Sans"/>
                <a:sym typeface="Open Sans"/>
              </a:defRPr>
            </a:lvl4pPr>
            <a:lvl5pPr marL="2286000" lvl="4" indent="-330200">
              <a:lnSpc>
                <a:spcPct val="115000"/>
              </a:lnSpc>
              <a:spcBef>
                <a:spcPts val="0"/>
              </a:spcBef>
              <a:spcAft>
                <a:spcPts val="0"/>
              </a:spcAft>
              <a:buSzPts val="1600"/>
              <a:buFont typeface="Open Sans"/>
              <a:buChar char="○"/>
              <a:defRPr sz="1600">
                <a:latin typeface="Open Sans"/>
                <a:ea typeface="Open Sans"/>
                <a:cs typeface="Open Sans"/>
                <a:sym typeface="Open Sans"/>
              </a:defRPr>
            </a:lvl5pPr>
            <a:lvl6pPr marL="2743200" lvl="5" indent="-330200">
              <a:lnSpc>
                <a:spcPct val="115000"/>
              </a:lnSpc>
              <a:spcBef>
                <a:spcPts val="0"/>
              </a:spcBef>
              <a:spcAft>
                <a:spcPts val="0"/>
              </a:spcAft>
              <a:buSzPts val="1600"/>
              <a:buFont typeface="Open Sans"/>
              <a:buChar char="■"/>
              <a:defRPr sz="1600">
                <a:latin typeface="Open Sans"/>
                <a:ea typeface="Open Sans"/>
                <a:cs typeface="Open Sans"/>
                <a:sym typeface="Open Sans"/>
              </a:defRPr>
            </a:lvl6pPr>
            <a:lvl7pPr marL="3200400" lvl="6" indent="-330200">
              <a:lnSpc>
                <a:spcPct val="115000"/>
              </a:lnSpc>
              <a:spcBef>
                <a:spcPts val="0"/>
              </a:spcBef>
              <a:spcAft>
                <a:spcPts val="0"/>
              </a:spcAft>
              <a:buSzPts val="1600"/>
              <a:buFont typeface="Open Sans"/>
              <a:buChar char="●"/>
              <a:defRPr sz="1600">
                <a:latin typeface="Open Sans"/>
                <a:ea typeface="Open Sans"/>
                <a:cs typeface="Open Sans"/>
                <a:sym typeface="Open Sans"/>
              </a:defRPr>
            </a:lvl7pPr>
            <a:lvl8pPr marL="3657600" lvl="7" indent="-330200">
              <a:lnSpc>
                <a:spcPct val="115000"/>
              </a:lnSpc>
              <a:spcBef>
                <a:spcPts val="0"/>
              </a:spcBef>
              <a:spcAft>
                <a:spcPts val="0"/>
              </a:spcAft>
              <a:buSzPts val="1600"/>
              <a:buFont typeface="Open Sans"/>
              <a:buChar char="○"/>
              <a:defRPr sz="1600">
                <a:latin typeface="Open Sans"/>
                <a:ea typeface="Open Sans"/>
                <a:cs typeface="Open Sans"/>
                <a:sym typeface="Open Sans"/>
              </a:defRPr>
            </a:lvl8pPr>
            <a:lvl9pPr marL="4114800" lvl="8" indent="-330200">
              <a:lnSpc>
                <a:spcPct val="115000"/>
              </a:lnSpc>
              <a:spcBef>
                <a:spcPts val="0"/>
              </a:spcBef>
              <a:spcAft>
                <a:spcPts val="0"/>
              </a:spcAft>
              <a:buSzPts val="1600"/>
              <a:buFont typeface="Open Sans"/>
              <a:buChar char="■"/>
              <a:defRPr sz="1600">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Utah Justice-Involved Re-entry Initiative </a:t>
            </a:r>
            <a:endParaRPr/>
          </a:p>
        </p:txBody>
      </p:sp>
      <p:sp>
        <p:nvSpPr>
          <p:cNvPr id="101" name="Google Shape;101;p22"/>
          <p:cNvSpPr txBox="1">
            <a:spLocks noGrp="1"/>
          </p:cNvSpPr>
          <p:nvPr>
            <p:ph type="subTitle" idx="1"/>
          </p:nvPr>
        </p:nvSpPr>
        <p:spPr>
          <a:xfrm>
            <a:off x="311700" y="3371676"/>
            <a:ext cx="8520600" cy="942300"/>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0"/>
              </a:spcAft>
              <a:buNone/>
            </a:pPr>
            <a:r>
              <a:rPr lang="en"/>
              <a:t>Jennifer Strohecker</a:t>
            </a:r>
            <a:endParaRPr/>
          </a:p>
          <a:p>
            <a:pPr marL="0" lvl="0" indent="0" algn="ctr" rtl="0">
              <a:spcBef>
                <a:spcPts val="0"/>
              </a:spcBef>
              <a:spcAft>
                <a:spcPts val="0"/>
              </a:spcAft>
              <a:buClr>
                <a:schemeClr val="dk2"/>
              </a:buClr>
              <a:buSzPct val="45833"/>
              <a:buFont typeface="Arial"/>
              <a:buNone/>
            </a:pPr>
            <a:r>
              <a:rPr lang="en">
                <a:solidFill>
                  <a:schemeClr val="dk2"/>
                </a:solidFill>
              </a:rPr>
              <a:t>State Medicaid Director </a:t>
            </a:r>
            <a:endParaRPr/>
          </a:p>
          <a:p>
            <a:pPr marL="0" lvl="0" indent="0" algn="ctr" rtl="0">
              <a:spcBef>
                <a:spcPts val="0"/>
              </a:spcBef>
              <a:spcAft>
                <a:spcPts val="0"/>
              </a:spcAft>
              <a:buNone/>
            </a:pPr>
            <a:r>
              <a:rPr lang="en"/>
              <a:t>Director, Division of Integrated Healthcare</a:t>
            </a:r>
            <a:endParaRPr/>
          </a:p>
          <a:p>
            <a:pPr marL="0" lvl="0" indent="0" algn="ctr" rtl="0">
              <a:spcBef>
                <a:spcPts val="0"/>
              </a:spcBef>
              <a:spcAft>
                <a:spcPts val="0"/>
              </a:spcAft>
              <a:buNone/>
            </a:pP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3"/>
          <p:cNvSpPr txBox="1">
            <a:spLocks noGrp="1"/>
          </p:cNvSpPr>
          <p:nvPr>
            <p:ph type="title"/>
          </p:nvPr>
        </p:nvSpPr>
        <p:spPr>
          <a:xfrm>
            <a:off x="316050" y="161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00"/>
              <a:t>Health Care Needs for Justice-Involved Populations </a:t>
            </a:r>
            <a:endParaRPr sz="2400"/>
          </a:p>
        </p:txBody>
      </p:sp>
      <p:sp>
        <p:nvSpPr>
          <p:cNvPr id="107" name="Google Shape;107;p23"/>
          <p:cNvSpPr txBox="1">
            <a:spLocks noGrp="1"/>
          </p:cNvSpPr>
          <p:nvPr>
            <p:ph type="body" idx="1"/>
          </p:nvPr>
        </p:nvSpPr>
        <p:spPr>
          <a:xfrm>
            <a:off x="544650" y="1220550"/>
            <a:ext cx="39543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852"/>
              <a:buNone/>
            </a:pPr>
            <a:r>
              <a:rPr lang="en" sz="1700" b="1">
                <a:solidFill>
                  <a:schemeClr val="accent4"/>
                </a:solidFill>
              </a:rPr>
              <a:t>People who are now or have spent time in jails and prisons experience disproportionately higher rates of physical and behavioral health diagnoses.  </a:t>
            </a:r>
            <a:endParaRPr sz="1700" b="1">
              <a:solidFill>
                <a:schemeClr val="accent4"/>
              </a:solidFill>
            </a:endParaRPr>
          </a:p>
          <a:p>
            <a:pPr marL="0" lvl="0" indent="0" algn="ctr" rtl="0">
              <a:spcBef>
                <a:spcPts val="1200"/>
              </a:spcBef>
              <a:spcAft>
                <a:spcPts val="1200"/>
              </a:spcAft>
              <a:buSzPts val="852"/>
              <a:buNone/>
            </a:pPr>
            <a:r>
              <a:rPr lang="en" sz="1700" b="1">
                <a:solidFill>
                  <a:schemeClr val="accent4"/>
                </a:solidFill>
              </a:rPr>
              <a:t>They are at a higher risk for injury and death as a result of trauma, violence, overdose, and suicide than people who have never been incarcerated.</a:t>
            </a:r>
            <a:endParaRPr sz="2140" b="1">
              <a:solidFill>
                <a:schemeClr val="accent4"/>
              </a:solidFill>
            </a:endParaRPr>
          </a:p>
        </p:txBody>
      </p:sp>
      <p:sp>
        <p:nvSpPr>
          <p:cNvPr id="108" name="Google Shape;108;p23"/>
          <p:cNvSpPr/>
          <p:nvPr/>
        </p:nvSpPr>
        <p:spPr>
          <a:xfrm>
            <a:off x="0" y="774325"/>
            <a:ext cx="9144000" cy="110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6"/>
              </a:solidFill>
              <a:latin typeface="Open Sans"/>
              <a:ea typeface="Open Sans"/>
              <a:cs typeface="Open Sans"/>
              <a:sym typeface="Open Sans"/>
            </a:endParaRPr>
          </a:p>
        </p:txBody>
      </p:sp>
      <p:sp>
        <p:nvSpPr>
          <p:cNvPr id="109" name="Google Shape;109;p23"/>
          <p:cNvSpPr/>
          <p:nvPr/>
        </p:nvSpPr>
        <p:spPr>
          <a:xfrm>
            <a:off x="5202650" y="1127425"/>
            <a:ext cx="3198600" cy="3466500"/>
          </a:xfrm>
          <a:prstGeom prst="rect">
            <a:avLst/>
          </a:prstGeom>
          <a:solidFill>
            <a:schemeClr val="lt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None/>
            </a:pPr>
            <a:br>
              <a:rPr lang="en" sz="1100">
                <a:latin typeface="Open Sans"/>
                <a:ea typeface="Open Sans"/>
                <a:cs typeface="Open Sans"/>
                <a:sym typeface="Open Sans"/>
              </a:rPr>
            </a:br>
            <a:br>
              <a:rPr lang="en" sz="1100">
                <a:latin typeface="Open Sans"/>
                <a:ea typeface="Open Sans"/>
                <a:cs typeface="Open Sans"/>
                <a:sym typeface="Open Sans"/>
              </a:rPr>
            </a:br>
            <a:endParaRPr sz="1100">
              <a:latin typeface="Open Sans"/>
              <a:ea typeface="Open Sans"/>
              <a:cs typeface="Open Sans"/>
              <a:sym typeface="Open Sans"/>
            </a:endParaRPr>
          </a:p>
          <a:p>
            <a:pPr marL="457200" lvl="0" indent="-298450" algn="l" rtl="0">
              <a:spcBef>
                <a:spcPts val="0"/>
              </a:spcBef>
              <a:spcAft>
                <a:spcPts val="0"/>
              </a:spcAft>
              <a:buSzPts val="1100"/>
              <a:buFont typeface="Open Sans"/>
              <a:buChar char="●"/>
            </a:pPr>
            <a:r>
              <a:rPr lang="en" sz="1100">
                <a:latin typeface="Open Sans"/>
                <a:ea typeface="Open Sans"/>
                <a:cs typeface="Open Sans"/>
                <a:sym typeface="Open Sans"/>
              </a:rPr>
              <a:t>The rate of </a:t>
            </a:r>
            <a:r>
              <a:rPr lang="en" sz="1100" b="1">
                <a:latin typeface="Open Sans"/>
                <a:ea typeface="Open Sans"/>
                <a:cs typeface="Open Sans"/>
                <a:sym typeface="Open Sans"/>
              </a:rPr>
              <a:t>mental illness</a:t>
            </a:r>
            <a:r>
              <a:rPr lang="en" sz="1100">
                <a:latin typeface="Open Sans"/>
                <a:ea typeface="Open Sans"/>
                <a:cs typeface="Open Sans"/>
                <a:sym typeface="Open Sans"/>
              </a:rPr>
              <a:t> in Utah jails is </a:t>
            </a:r>
            <a:r>
              <a:rPr lang="en" sz="1100" b="1">
                <a:latin typeface="Open Sans"/>
                <a:ea typeface="Open Sans"/>
                <a:cs typeface="Open Sans"/>
                <a:sym typeface="Open Sans"/>
              </a:rPr>
              <a:t>30% (6 times higher)</a:t>
            </a:r>
            <a:r>
              <a:rPr lang="en" sz="1100">
                <a:latin typeface="Open Sans"/>
                <a:ea typeface="Open Sans"/>
                <a:cs typeface="Open Sans"/>
                <a:sym typeface="Open Sans"/>
              </a:rPr>
              <a:t> than the general public.</a:t>
            </a:r>
            <a:endParaRPr sz="1100" baseline="30000">
              <a:solidFill>
                <a:schemeClr val="dk2"/>
              </a:solidFill>
              <a:latin typeface="Open Sans"/>
              <a:ea typeface="Open Sans"/>
              <a:cs typeface="Open Sans"/>
              <a:sym typeface="Open Sans"/>
            </a:endParaRPr>
          </a:p>
          <a:p>
            <a:pPr marL="0" lvl="0" indent="0" algn="l" rtl="0">
              <a:spcBef>
                <a:spcPts val="0"/>
              </a:spcBef>
              <a:spcAft>
                <a:spcPts val="0"/>
              </a:spcAft>
              <a:buNone/>
            </a:pPr>
            <a:endParaRPr sz="1100" baseline="30000">
              <a:solidFill>
                <a:schemeClr val="dk2"/>
              </a:solidFill>
              <a:latin typeface="Open Sans"/>
              <a:ea typeface="Open Sans"/>
              <a:cs typeface="Open Sans"/>
              <a:sym typeface="Open Sans"/>
            </a:endParaRPr>
          </a:p>
          <a:p>
            <a:pPr marL="457200" lvl="0" indent="-298450" algn="l" rtl="0">
              <a:lnSpc>
                <a:spcPct val="107916"/>
              </a:lnSpc>
              <a:spcBef>
                <a:spcPts val="0"/>
              </a:spcBef>
              <a:spcAft>
                <a:spcPts val="0"/>
              </a:spcAft>
              <a:buSzPts val="1100"/>
              <a:buFont typeface="Open Sans"/>
              <a:buChar char="●"/>
            </a:pPr>
            <a:r>
              <a:rPr lang="en" sz="1100">
                <a:solidFill>
                  <a:schemeClr val="dk2"/>
                </a:solidFill>
                <a:latin typeface="Open Sans"/>
                <a:ea typeface="Open Sans"/>
                <a:cs typeface="Open Sans"/>
                <a:sym typeface="Open Sans"/>
              </a:rPr>
              <a:t>Nearly </a:t>
            </a:r>
            <a:r>
              <a:rPr lang="en" sz="1100" b="1">
                <a:solidFill>
                  <a:schemeClr val="dk2"/>
                </a:solidFill>
                <a:latin typeface="Open Sans"/>
                <a:ea typeface="Open Sans"/>
                <a:cs typeface="Open Sans"/>
                <a:sym typeface="Open Sans"/>
              </a:rPr>
              <a:t>49%</a:t>
            </a:r>
            <a:r>
              <a:rPr lang="en" sz="1100">
                <a:solidFill>
                  <a:schemeClr val="dk2"/>
                </a:solidFill>
                <a:latin typeface="Open Sans"/>
                <a:ea typeface="Open Sans"/>
                <a:cs typeface="Open Sans"/>
                <a:sym typeface="Open Sans"/>
              </a:rPr>
              <a:t> of justice-involved individuals screened during the statewide risk and needs screening process indicated the need for further assessment for </a:t>
            </a:r>
            <a:r>
              <a:rPr lang="en" sz="1100" b="1">
                <a:solidFill>
                  <a:schemeClr val="dk2"/>
                </a:solidFill>
                <a:latin typeface="Open Sans"/>
                <a:ea typeface="Open Sans"/>
                <a:cs typeface="Open Sans"/>
                <a:sym typeface="Open Sans"/>
              </a:rPr>
              <a:t>substance use disorder.</a:t>
            </a:r>
            <a:endParaRPr sz="1100" baseline="30000">
              <a:solidFill>
                <a:schemeClr val="dk2"/>
              </a:solidFill>
              <a:latin typeface="Open Sans"/>
              <a:ea typeface="Open Sans"/>
              <a:cs typeface="Open Sans"/>
              <a:sym typeface="Open Sans"/>
            </a:endParaRPr>
          </a:p>
          <a:p>
            <a:pPr marL="457200" lvl="0" indent="-298450" algn="l" rtl="0">
              <a:lnSpc>
                <a:spcPct val="107916"/>
              </a:lnSpc>
              <a:spcBef>
                <a:spcPts val="800"/>
              </a:spcBef>
              <a:spcAft>
                <a:spcPts val="800"/>
              </a:spcAft>
              <a:buSzPts val="1100"/>
              <a:buFont typeface="Open Sans"/>
              <a:buChar char="●"/>
            </a:pPr>
            <a:r>
              <a:rPr lang="en" sz="1100">
                <a:solidFill>
                  <a:schemeClr val="dk2"/>
                </a:solidFill>
                <a:latin typeface="Open Sans"/>
                <a:ea typeface="Open Sans"/>
                <a:cs typeface="Open Sans"/>
                <a:sym typeface="Open Sans"/>
              </a:rPr>
              <a:t>In 2021, legislative auditors found that diabetic patients were not being cared for in line with what the American Diabetic Association recommends.</a:t>
            </a:r>
            <a:endParaRPr sz="1100">
              <a:solidFill>
                <a:schemeClr val="dk2"/>
              </a:solidFill>
              <a:latin typeface="Open Sans"/>
              <a:ea typeface="Open Sans"/>
              <a:cs typeface="Open Sans"/>
              <a:sym typeface="Open Sans"/>
            </a:endParaRPr>
          </a:p>
        </p:txBody>
      </p:sp>
      <p:sp>
        <p:nvSpPr>
          <p:cNvPr id="110" name="Google Shape;110;p23"/>
          <p:cNvSpPr/>
          <p:nvPr/>
        </p:nvSpPr>
        <p:spPr>
          <a:xfrm>
            <a:off x="5202650" y="1127425"/>
            <a:ext cx="3198600" cy="366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Open Sans"/>
                <a:ea typeface="Open Sans"/>
                <a:cs typeface="Open Sans"/>
                <a:sym typeface="Open Sans"/>
              </a:rPr>
              <a:t>How does Utah compare?</a:t>
            </a:r>
            <a:r>
              <a:rPr lang="en">
                <a:solidFill>
                  <a:schemeClr val="lt1"/>
                </a:solidFill>
                <a:latin typeface="Open Sans"/>
                <a:ea typeface="Open Sans"/>
                <a:cs typeface="Open Sans"/>
                <a:sym typeface="Open Sans"/>
              </a:rPr>
              <a:t> </a:t>
            </a:r>
            <a:endParaRPr>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4"/>
          <p:cNvSpPr txBox="1">
            <a:spLocks noGrp="1"/>
          </p:cNvSpPr>
          <p:nvPr>
            <p:ph type="title"/>
          </p:nvPr>
        </p:nvSpPr>
        <p:spPr>
          <a:xfrm>
            <a:off x="367500" y="552650"/>
            <a:ext cx="3837000" cy="190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700"/>
              <a:t>National and State Context for Utah’s Justice Involved Medicaid Waiver</a:t>
            </a:r>
            <a:endParaRPr sz="2700"/>
          </a:p>
        </p:txBody>
      </p:sp>
      <p:sp>
        <p:nvSpPr>
          <p:cNvPr id="116" name="Google Shape;116;p24"/>
          <p:cNvSpPr txBox="1">
            <a:spLocks noGrp="1"/>
          </p:cNvSpPr>
          <p:nvPr>
            <p:ph type="body" idx="1"/>
          </p:nvPr>
        </p:nvSpPr>
        <p:spPr>
          <a:xfrm>
            <a:off x="4782600" y="314550"/>
            <a:ext cx="4047900" cy="4514400"/>
          </a:xfrm>
          <a:prstGeom prst="rect">
            <a:avLst/>
          </a:prstGeom>
        </p:spPr>
        <p:txBody>
          <a:bodyPr spcFirstLastPara="1" wrap="square" lIns="91425" tIns="91425" rIns="91425" bIns="91425" anchor="ctr" anchorCtr="0">
            <a:normAutofit fontScale="92500" lnSpcReduction="20000"/>
          </a:bodyPr>
          <a:lstStyle/>
          <a:p>
            <a:pPr marL="457200" lvl="0" indent="-310832" algn="l" rtl="0">
              <a:spcBef>
                <a:spcPts val="0"/>
              </a:spcBef>
              <a:spcAft>
                <a:spcPts val="0"/>
              </a:spcAft>
              <a:buSzPct val="100000"/>
              <a:buChar char="●"/>
            </a:pPr>
            <a:r>
              <a:rPr lang="en" sz="1400">
                <a:solidFill>
                  <a:schemeClr val="dk2"/>
                </a:solidFill>
              </a:rPr>
              <a:t>October 2018 - Congress passed the </a:t>
            </a:r>
            <a:r>
              <a:rPr lang="en" sz="1400" b="1">
                <a:solidFill>
                  <a:schemeClr val="dk2"/>
                </a:solidFill>
              </a:rPr>
              <a:t>Substance Use Disorder Prevention that Promotes Opioid Recovery and Treatment for Patients and Communities Act (the “SUPPORT Act”)</a:t>
            </a:r>
            <a:r>
              <a:rPr lang="en" sz="1400">
                <a:solidFill>
                  <a:schemeClr val="dk2"/>
                </a:solidFill>
              </a:rPr>
              <a:t> in response to the imperative to implement concrete changes to address the opioid epidemic</a:t>
            </a:r>
            <a:br>
              <a:rPr lang="en" sz="1400">
                <a:solidFill>
                  <a:schemeClr val="dk2"/>
                </a:solidFill>
              </a:rPr>
            </a:br>
            <a:endParaRPr sz="1400">
              <a:solidFill>
                <a:schemeClr val="dk2"/>
              </a:solidFill>
            </a:endParaRPr>
          </a:p>
          <a:p>
            <a:pPr marL="457200" lvl="0" indent="-310832" algn="l" rtl="0">
              <a:spcBef>
                <a:spcPts val="0"/>
              </a:spcBef>
              <a:spcAft>
                <a:spcPts val="0"/>
              </a:spcAft>
              <a:buClr>
                <a:schemeClr val="dk2"/>
              </a:buClr>
              <a:buSzPct val="100000"/>
              <a:buChar char="●"/>
            </a:pPr>
            <a:r>
              <a:rPr lang="en" sz="1400">
                <a:solidFill>
                  <a:schemeClr val="dk2"/>
                </a:solidFill>
              </a:rPr>
              <a:t>2020 - Utah Legislature passed </a:t>
            </a:r>
            <a:r>
              <a:rPr lang="en" sz="1400" b="1">
                <a:solidFill>
                  <a:schemeClr val="dk2"/>
                </a:solidFill>
              </a:rPr>
              <a:t>House Bill 38 “Substance Use and Health Care Amendments”</a:t>
            </a:r>
            <a:endParaRPr sz="1400">
              <a:solidFill>
                <a:schemeClr val="dk2"/>
              </a:solidFill>
            </a:endParaRPr>
          </a:p>
          <a:p>
            <a:pPr marL="914400" lvl="1" indent="-310832" algn="l" rtl="0">
              <a:spcBef>
                <a:spcPts val="0"/>
              </a:spcBef>
              <a:spcAft>
                <a:spcPts val="0"/>
              </a:spcAft>
              <a:buClr>
                <a:schemeClr val="dk2"/>
              </a:buClr>
              <a:buSzPct val="100000"/>
              <a:buChar char="○"/>
            </a:pPr>
            <a:r>
              <a:rPr lang="en" sz="1400">
                <a:solidFill>
                  <a:schemeClr val="dk2"/>
                </a:solidFill>
              </a:rPr>
              <a:t>June 2020: DHHS submitted its Medicaid waiver request</a:t>
            </a:r>
            <a:br>
              <a:rPr lang="en" sz="1400">
                <a:solidFill>
                  <a:schemeClr val="dk2"/>
                </a:solidFill>
              </a:rPr>
            </a:br>
            <a:endParaRPr sz="1400">
              <a:solidFill>
                <a:schemeClr val="dk2"/>
              </a:solidFill>
            </a:endParaRPr>
          </a:p>
          <a:p>
            <a:pPr marL="457200" lvl="0" indent="-310832" algn="l" rtl="0">
              <a:spcBef>
                <a:spcPts val="0"/>
              </a:spcBef>
              <a:spcAft>
                <a:spcPts val="0"/>
              </a:spcAft>
              <a:buClr>
                <a:schemeClr val="dk2"/>
              </a:buClr>
              <a:buSzPct val="100000"/>
              <a:buChar char="●"/>
            </a:pPr>
            <a:r>
              <a:rPr lang="en" sz="1400">
                <a:solidFill>
                  <a:schemeClr val="dk2"/>
                </a:solidFill>
              </a:rPr>
              <a:t>January 2023 - CMS approved California Justice Medicaid Waiver</a:t>
            </a:r>
            <a:br>
              <a:rPr lang="en" sz="1400">
                <a:solidFill>
                  <a:schemeClr val="dk2"/>
                </a:solidFill>
              </a:rPr>
            </a:br>
            <a:endParaRPr sz="1400">
              <a:solidFill>
                <a:schemeClr val="dk2"/>
              </a:solidFill>
            </a:endParaRPr>
          </a:p>
          <a:p>
            <a:pPr marL="457200" lvl="0" indent="-310832" algn="l" rtl="0">
              <a:spcBef>
                <a:spcPts val="0"/>
              </a:spcBef>
              <a:spcAft>
                <a:spcPts val="0"/>
              </a:spcAft>
              <a:buClr>
                <a:schemeClr val="dk2"/>
              </a:buClr>
              <a:buSzPct val="100000"/>
              <a:buChar char="●"/>
            </a:pPr>
            <a:r>
              <a:rPr lang="en" sz="1400">
                <a:solidFill>
                  <a:schemeClr val="dk2"/>
                </a:solidFill>
              </a:rPr>
              <a:t>April 2023 - CMS released State Medicaid Director Letter outlining framework for justice-involved services</a:t>
            </a:r>
            <a:endParaRPr sz="1400">
              <a:solidFill>
                <a:schemeClr val="dk2"/>
              </a:solidFill>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5"/>
          <p:cNvSpPr txBox="1">
            <a:spLocks noGrp="1"/>
          </p:cNvSpPr>
          <p:nvPr>
            <p:ph type="body" idx="1"/>
          </p:nvPr>
        </p:nvSpPr>
        <p:spPr>
          <a:xfrm>
            <a:off x="1690300" y="4365725"/>
            <a:ext cx="5998800" cy="598800"/>
          </a:xfrm>
          <a:prstGeom prst="rect">
            <a:avLst/>
          </a:prstGeom>
        </p:spPr>
        <p:txBody>
          <a:bodyPr spcFirstLastPara="1" wrap="square" lIns="91425" tIns="91425" rIns="91425" bIns="91425" anchor="ctr" anchorCtr="0">
            <a:normAutofit fontScale="92500" lnSpcReduction="20000"/>
          </a:bodyPr>
          <a:lstStyle/>
          <a:p>
            <a:pPr marL="0" lvl="0" indent="0" algn="ctr" rtl="0">
              <a:spcBef>
                <a:spcPts val="0"/>
              </a:spcBef>
              <a:spcAft>
                <a:spcPts val="0"/>
              </a:spcAft>
              <a:buNone/>
            </a:pPr>
            <a:r>
              <a:rPr lang="en"/>
              <a:t>Care Management Flow for Medicaid Eligible Incarcerated Individuals in Utah  </a:t>
            </a:r>
            <a:endParaRPr/>
          </a:p>
        </p:txBody>
      </p:sp>
      <p:sp>
        <p:nvSpPr>
          <p:cNvPr id="122" name="Google Shape;122;p25"/>
          <p:cNvSpPr/>
          <p:nvPr/>
        </p:nvSpPr>
        <p:spPr>
          <a:xfrm>
            <a:off x="726678" y="840459"/>
            <a:ext cx="1708149" cy="1706563"/>
          </a:xfrm>
          <a:custGeom>
            <a:avLst/>
            <a:gdLst/>
            <a:ahLst/>
            <a:cxnLst/>
            <a:rect l="l" t="t" r="r" b="b"/>
            <a:pathLst>
              <a:path w="819" h="819" extrusionOk="0">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3"/>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25"/>
          <p:cNvSpPr/>
          <p:nvPr/>
        </p:nvSpPr>
        <p:spPr>
          <a:xfrm>
            <a:off x="1947391" y="1277672"/>
            <a:ext cx="1708149" cy="1706563"/>
          </a:xfrm>
          <a:custGeom>
            <a:avLst/>
            <a:gdLst/>
            <a:ahLst/>
            <a:cxnLst/>
            <a:rect l="l" t="t" r="r" b="b"/>
            <a:pathLst>
              <a:path w="819" h="819" extrusionOk="0">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solidFill>
            <a:schemeClr val="accent1"/>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25"/>
          <p:cNvSpPr/>
          <p:nvPr/>
        </p:nvSpPr>
        <p:spPr>
          <a:xfrm>
            <a:off x="3228725" y="815734"/>
            <a:ext cx="1708149" cy="1706563"/>
          </a:xfrm>
          <a:custGeom>
            <a:avLst/>
            <a:gdLst/>
            <a:ahLst/>
            <a:cxnLst/>
            <a:rect l="l" t="t" r="r" b="b"/>
            <a:pathLst>
              <a:path w="819" h="819" extrusionOk="0">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25"/>
          <p:cNvSpPr/>
          <p:nvPr/>
        </p:nvSpPr>
        <p:spPr>
          <a:xfrm>
            <a:off x="4496830" y="1277672"/>
            <a:ext cx="1708149" cy="1706563"/>
          </a:xfrm>
          <a:custGeom>
            <a:avLst/>
            <a:gdLst/>
            <a:ahLst/>
            <a:cxnLst/>
            <a:rect l="l" t="t" r="r" b="b"/>
            <a:pathLst>
              <a:path w="819" h="819" extrusionOk="0">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25"/>
          <p:cNvSpPr/>
          <p:nvPr/>
        </p:nvSpPr>
        <p:spPr>
          <a:xfrm>
            <a:off x="5760356" y="791008"/>
            <a:ext cx="1757656" cy="1756022"/>
          </a:xfrm>
          <a:custGeom>
            <a:avLst/>
            <a:gdLst/>
            <a:ahLst/>
            <a:cxnLst/>
            <a:rect l="l" t="t" r="r" b="b"/>
            <a:pathLst>
              <a:path w="819" h="819" extrusionOk="0">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1"/>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25"/>
          <p:cNvSpPr/>
          <p:nvPr/>
        </p:nvSpPr>
        <p:spPr>
          <a:xfrm>
            <a:off x="7046238" y="1252940"/>
            <a:ext cx="1757656" cy="1756022"/>
          </a:xfrm>
          <a:custGeom>
            <a:avLst/>
            <a:gdLst/>
            <a:ahLst/>
            <a:cxnLst/>
            <a:rect l="l" t="t" r="r" b="b"/>
            <a:pathLst>
              <a:path w="819" h="819" extrusionOk="0">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25"/>
          <p:cNvSpPr txBox="1"/>
          <p:nvPr/>
        </p:nvSpPr>
        <p:spPr>
          <a:xfrm>
            <a:off x="415150" y="2571750"/>
            <a:ext cx="16362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Open Sans"/>
                <a:ea typeface="Open Sans"/>
                <a:cs typeface="Open Sans"/>
                <a:sym typeface="Open Sans"/>
              </a:rPr>
              <a:t>Pre-Release Eligibility Determination and Application Processes </a:t>
            </a:r>
            <a:endParaRPr b="1">
              <a:latin typeface="Open Sans"/>
              <a:ea typeface="Open Sans"/>
              <a:cs typeface="Open Sans"/>
              <a:sym typeface="Open Sans"/>
            </a:endParaRPr>
          </a:p>
        </p:txBody>
      </p:sp>
      <p:sp>
        <p:nvSpPr>
          <p:cNvPr id="129" name="Google Shape;129;p25"/>
          <p:cNvSpPr/>
          <p:nvPr/>
        </p:nvSpPr>
        <p:spPr>
          <a:xfrm>
            <a:off x="1231325" y="1351975"/>
            <a:ext cx="678900" cy="6879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30" name="Google Shape;130;p25" descr="Application Icon Images, Stock Photos &amp;amp; Vectors | Shutterstock"/>
          <p:cNvPicPr preferRelativeResize="0"/>
          <p:nvPr/>
        </p:nvPicPr>
        <p:blipFill rotWithShape="1">
          <a:blip r:embed="rId3">
            <a:alphaModFix/>
          </a:blip>
          <a:srcRect b="6252"/>
          <a:stretch/>
        </p:blipFill>
        <p:spPr>
          <a:xfrm>
            <a:off x="1371325" y="1507025"/>
            <a:ext cx="418850" cy="422875"/>
          </a:xfrm>
          <a:prstGeom prst="rect">
            <a:avLst/>
          </a:prstGeom>
          <a:noFill/>
          <a:ln w="9525" cap="flat" cmpd="sng">
            <a:solidFill>
              <a:schemeClr val="lt1"/>
            </a:solidFill>
            <a:prstDash val="solid"/>
            <a:round/>
            <a:headEnd type="none" w="sm" len="sm"/>
            <a:tailEnd type="none" w="sm" len="sm"/>
          </a:ln>
        </p:spPr>
      </p:pic>
      <p:sp>
        <p:nvSpPr>
          <p:cNvPr id="131" name="Google Shape;131;p25"/>
          <p:cNvSpPr txBox="1"/>
          <p:nvPr/>
        </p:nvSpPr>
        <p:spPr>
          <a:xfrm>
            <a:off x="1910225" y="89875"/>
            <a:ext cx="13887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Open Sans"/>
                <a:ea typeface="Open Sans"/>
                <a:cs typeface="Open Sans"/>
                <a:sym typeface="Open Sans"/>
              </a:rPr>
              <a:t>30 Days Services Pre-Release: Case Management</a:t>
            </a:r>
            <a:r>
              <a:rPr lang="en">
                <a:latin typeface="Open Sans"/>
                <a:ea typeface="Open Sans"/>
                <a:cs typeface="Open Sans"/>
                <a:sym typeface="Open Sans"/>
              </a:rPr>
              <a:t> </a:t>
            </a:r>
            <a:endParaRPr>
              <a:latin typeface="Open Sans"/>
              <a:ea typeface="Open Sans"/>
              <a:cs typeface="Open Sans"/>
              <a:sym typeface="Open Sans"/>
            </a:endParaRPr>
          </a:p>
        </p:txBody>
      </p:sp>
      <p:sp>
        <p:nvSpPr>
          <p:cNvPr id="132" name="Google Shape;132;p25"/>
          <p:cNvSpPr/>
          <p:nvPr/>
        </p:nvSpPr>
        <p:spPr>
          <a:xfrm>
            <a:off x="2492325" y="1752025"/>
            <a:ext cx="678900" cy="6879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33" name="Google Shape;133;p25" descr="Pill - icon by Adioma"/>
          <p:cNvPicPr preferRelativeResize="0"/>
          <p:nvPr/>
        </p:nvPicPr>
        <p:blipFill rotWithShape="1">
          <a:blip r:embed="rId4">
            <a:alphaModFix/>
          </a:blip>
          <a:srcRect/>
          <a:stretch/>
        </p:blipFill>
        <p:spPr>
          <a:xfrm>
            <a:off x="2601000" y="1865198"/>
            <a:ext cx="461550" cy="461550"/>
          </a:xfrm>
          <a:prstGeom prst="rect">
            <a:avLst/>
          </a:prstGeom>
          <a:noFill/>
          <a:ln>
            <a:noFill/>
          </a:ln>
        </p:spPr>
      </p:pic>
      <p:sp>
        <p:nvSpPr>
          <p:cNvPr id="134" name="Google Shape;134;p25"/>
          <p:cNvSpPr txBox="1"/>
          <p:nvPr/>
        </p:nvSpPr>
        <p:spPr>
          <a:xfrm>
            <a:off x="3298925" y="2681725"/>
            <a:ext cx="12738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Open Sans"/>
                <a:ea typeface="Open Sans"/>
                <a:cs typeface="Open Sans"/>
                <a:sym typeface="Open Sans"/>
              </a:rPr>
              <a:t>Behavioral Health Linkages</a:t>
            </a:r>
            <a:endParaRPr b="1">
              <a:latin typeface="Open Sans"/>
              <a:ea typeface="Open Sans"/>
              <a:cs typeface="Open Sans"/>
              <a:sym typeface="Open Sans"/>
            </a:endParaRPr>
          </a:p>
        </p:txBody>
      </p:sp>
      <p:sp>
        <p:nvSpPr>
          <p:cNvPr id="135" name="Google Shape;135;p25"/>
          <p:cNvSpPr/>
          <p:nvPr/>
        </p:nvSpPr>
        <p:spPr>
          <a:xfrm>
            <a:off x="3692725" y="1374500"/>
            <a:ext cx="678900" cy="687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36" name="Google Shape;136;p25" descr="link icon — English"/>
          <p:cNvPicPr preferRelativeResize="0"/>
          <p:nvPr/>
        </p:nvPicPr>
        <p:blipFill rotWithShape="1">
          <a:blip r:embed="rId5">
            <a:alphaModFix/>
          </a:blip>
          <a:srcRect/>
          <a:stretch/>
        </p:blipFill>
        <p:spPr>
          <a:xfrm>
            <a:off x="3822752" y="1509038"/>
            <a:ext cx="418850" cy="418850"/>
          </a:xfrm>
          <a:prstGeom prst="rect">
            <a:avLst/>
          </a:prstGeom>
          <a:noFill/>
          <a:ln>
            <a:noFill/>
          </a:ln>
        </p:spPr>
      </p:pic>
      <p:sp>
        <p:nvSpPr>
          <p:cNvPr id="137" name="Google Shape;137;p25"/>
          <p:cNvSpPr/>
          <p:nvPr/>
        </p:nvSpPr>
        <p:spPr>
          <a:xfrm rot="-5400000">
            <a:off x="6176046" y="1933892"/>
            <a:ext cx="405900" cy="2620200"/>
          </a:xfrm>
          <a:prstGeom prst="leftBrace">
            <a:avLst>
              <a:gd name="adj1" fmla="val 8333"/>
              <a:gd name="adj2" fmla="val 50000"/>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25"/>
          <p:cNvSpPr txBox="1"/>
          <p:nvPr/>
        </p:nvSpPr>
        <p:spPr>
          <a:xfrm>
            <a:off x="6014325" y="3386150"/>
            <a:ext cx="109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latin typeface="Open Sans"/>
                <a:ea typeface="Open Sans"/>
                <a:cs typeface="Open Sans"/>
                <a:sym typeface="Open Sans"/>
              </a:rPr>
              <a:t>Re-entry</a:t>
            </a:r>
            <a:r>
              <a:rPr lang="en" i="1">
                <a:latin typeface="Open Sans"/>
                <a:ea typeface="Open Sans"/>
                <a:cs typeface="Open Sans"/>
                <a:sym typeface="Open Sans"/>
              </a:rPr>
              <a:t> </a:t>
            </a:r>
            <a:endParaRPr i="1">
              <a:latin typeface="Open Sans"/>
              <a:ea typeface="Open Sans"/>
              <a:cs typeface="Open Sans"/>
              <a:sym typeface="Open Sans"/>
            </a:endParaRPr>
          </a:p>
        </p:txBody>
      </p:sp>
      <p:sp>
        <p:nvSpPr>
          <p:cNvPr id="139" name="Google Shape;139;p25"/>
          <p:cNvSpPr txBox="1"/>
          <p:nvPr/>
        </p:nvSpPr>
        <p:spPr>
          <a:xfrm>
            <a:off x="5354825" y="2681725"/>
            <a:ext cx="213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Community Supports</a:t>
            </a:r>
            <a:endParaRPr b="1">
              <a:latin typeface="Open Sans"/>
              <a:ea typeface="Open Sans"/>
              <a:cs typeface="Open Sans"/>
              <a:sym typeface="Open Sans"/>
            </a:endParaRPr>
          </a:p>
        </p:txBody>
      </p:sp>
      <p:sp>
        <p:nvSpPr>
          <p:cNvPr id="140" name="Google Shape;140;p25"/>
          <p:cNvSpPr txBox="1"/>
          <p:nvPr/>
        </p:nvSpPr>
        <p:spPr>
          <a:xfrm>
            <a:off x="6971800" y="453725"/>
            <a:ext cx="18849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Open Sans"/>
                <a:ea typeface="Open Sans"/>
                <a:cs typeface="Open Sans"/>
                <a:sym typeface="Open Sans"/>
              </a:rPr>
              <a:t>Justice Re-Entry and Transition Providers </a:t>
            </a:r>
            <a:endParaRPr b="1">
              <a:latin typeface="Open Sans"/>
              <a:ea typeface="Open Sans"/>
              <a:cs typeface="Open Sans"/>
              <a:sym typeface="Open Sans"/>
            </a:endParaRPr>
          </a:p>
        </p:txBody>
      </p:sp>
      <p:sp>
        <p:nvSpPr>
          <p:cNvPr id="141" name="Google Shape;141;p25"/>
          <p:cNvSpPr txBox="1"/>
          <p:nvPr/>
        </p:nvSpPr>
        <p:spPr>
          <a:xfrm>
            <a:off x="4344700" y="605250"/>
            <a:ext cx="1581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Open Sans"/>
                <a:ea typeface="Open Sans"/>
                <a:cs typeface="Open Sans"/>
                <a:sym typeface="Open Sans"/>
              </a:rPr>
              <a:t>Enhanced Care Management</a:t>
            </a:r>
            <a:endParaRPr b="1">
              <a:latin typeface="Open Sans"/>
              <a:ea typeface="Open Sans"/>
              <a:cs typeface="Open Sans"/>
              <a:sym typeface="Open Sans"/>
            </a:endParaRPr>
          </a:p>
        </p:txBody>
      </p:sp>
      <p:sp>
        <p:nvSpPr>
          <p:cNvPr id="142" name="Google Shape;142;p25"/>
          <p:cNvSpPr/>
          <p:nvPr/>
        </p:nvSpPr>
        <p:spPr>
          <a:xfrm>
            <a:off x="7488425" y="1787000"/>
            <a:ext cx="678900" cy="687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3" name="Google Shape;143;p25"/>
          <p:cNvSpPr/>
          <p:nvPr/>
        </p:nvSpPr>
        <p:spPr>
          <a:xfrm>
            <a:off x="4994375" y="1787000"/>
            <a:ext cx="678900" cy="6879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4" name="Google Shape;144;p25"/>
          <p:cNvSpPr/>
          <p:nvPr/>
        </p:nvSpPr>
        <p:spPr>
          <a:xfrm>
            <a:off x="6241388" y="1374500"/>
            <a:ext cx="678900" cy="6879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45" name="Google Shape;145;p25" descr="House icon Icons PNG - Free PNG and Icons Downloads"/>
          <p:cNvPicPr preferRelativeResize="0"/>
          <p:nvPr/>
        </p:nvPicPr>
        <p:blipFill rotWithShape="1">
          <a:blip r:embed="rId6">
            <a:alphaModFix/>
          </a:blip>
          <a:srcRect/>
          <a:stretch/>
        </p:blipFill>
        <p:spPr>
          <a:xfrm>
            <a:off x="6330188" y="1546423"/>
            <a:ext cx="501325" cy="344054"/>
          </a:xfrm>
          <a:prstGeom prst="rect">
            <a:avLst/>
          </a:prstGeom>
          <a:noFill/>
          <a:ln>
            <a:noFill/>
          </a:ln>
        </p:spPr>
      </p:pic>
      <p:pic>
        <p:nvPicPr>
          <p:cNvPr id="146" name="Google Shape;146;p25" descr="Provider Icon #157445 - Free Icons Library"/>
          <p:cNvPicPr preferRelativeResize="0"/>
          <p:nvPr/>
        </p:nvPicPr>
        <p:blipFill rotWithShape="1">
          <a:blip r:embed="rId7">
            <a:alphaModFix/>
          </a:blip>
          <a:srcRect/>
          <a:stretch/>
        </p:blipFill>
        <p:spPr>
          <a:xfrm>
            <a:off x="7605100" y="1878826"/>
            <a:ext cx="461550" cy="461550"/>
          </a:xfrm>
          <a:prstGeom prst="rect">
            <a:avLst/>
          </a:prstGeom>
          <a:noFill/>
          <a:ln>
            <a:noFill/>
          </a:ln>
        </p:spPr>
      </p:pic>
      <p:pic>
        <p:nvPicPr>
          <p:cNvPr id="147" name="Google Shape;147;p25" descr="Coordinate Patient Care Icons - Download Free Vector Icons | Noun Project"/>
          <p:cNvPicPr preferRelativeResize="0"/>
          <p:nvPr/>
        </p:nvPicPr>
        <p:blipFill rotWithShape="1">
          <a:blip r:embed="rId8">
            <a:alphaModFix/>
          </a:blip>
          <a:srcRect/>
          <a:stretch/>
        </p:blipFill>
        <p:spPr>
          <a:xfrm>
            <a:off x="5124392" y="1886540"/>
            <a:ext cx="418850" cy="418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00" y="825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2"/>
              </a:buClr>
              <a:buSzPct val="40722"/>
              <a:buFont typeface="Arial"/>
              <a:buNone/>
            </a:pPr>
            <a:r>
              <a:rPr lang="en" sz="2431" b="1">
                <a:solidFill>
                  <a:schemeClr val="dk1"/>
                </a:solidFill>
                <a:latin typeface="Arial"/>
                <a:ea typeface="Arial"/>
                <a:cs typeface="Arial"/>
                <a:sym typeface="Arial"/>
              </a:rPr>
              <a:t>CMS’s New Guidance vs. Utah Current Request</a:t>
            </a:r>
            <a:endParaRPr sz="3111">
              <a:solidFill>
                <a:schemeClr val="dk1"/>
              </a:solidFill>
            </a:endParaRPr>
          </a:p>
        </p:txBody>
      </p:sp>
      <p:sp>
        <p:nvSpPr>
          <p:cNvPr id="153" name="Google Shape;153;p26"/>
          <p:cNvSpPr txBox="1"/>
          <p:nvPr/>
        </p:nvSpPr>
        <p:spPr>
          <a:xfrm>
            <a:off x="5060400" y="1441950"/>
            <a:ext cx="3771900" cy="2857500"/>
          </a:xfrm>
          <a:prstGeom prst="rect">
            <a:avLst/>
          </a:prstGeom>
          <a:noFill/>
          <a:ln>
            <a:noFill/>
          </a:ln>
        </p:spPr>
        <p:txBody>
          <a:bodyPr spcFirstLastPara="1" wrap="square" lIns="91425" tIns="91425" rIns="91425" bIns="91425" anchor="t" anchorCtr="0">
            <a:spAutoFit/>
          </a:bodyPr>
          <a:lstStyle/>
          <a:p>
            <a:pPr marL="0" lvl="0" indent="457200" algn="ctr" rtl="0">
              <a:lnSpc>
                <a:spcPct val="115000"/>
              </a:lnSpc>
              <a:spcBef>
                <a:spcPts val="0"/>
              </a:spcBef>
              <a:spcAft>
                <a:spcPts val="0"/>
              </a:spcAft>
              <a:buClr>
                <a:schemeClr val="dk2"/>
              </a:buClr>
              <a:buSzPts val="1100"/>
              <a:buFont typeface="Arial"/>
              <a:buNone/>
            </a:pPr>
            <a:r>
              <a:rPr lang="en" b="1" u="sng">
                <a:solidFill>
                  <a:schemeClr val="dk1"/>
                </a:solidFill>
                <a:latin typeface="Open Sans"/>
                <a:ea typeface="Open Sans"/>
                <a:cs typeface="Open Sans"/>
                <a:sym typeface="Open Sans"/>
              </a:rPr>
              <a:t>Utah’s Current Request</a:t>
            </a:r>
            <a:r>
              <a:rPr lang="en" b="1" u="sng">
                <a:solidFill>
                  <a:schemeClr val="dk2"/>
                </a:solidFill>
                <a:latin typeface="Open Sans"/>
                <a:ea typeface="Open Sans"/>
                <a:cs typeface="Open Sans"/>
                <a:sym typeface="Open Sans"/>
              </a:rPr>
              <a:t>	</a:t>
            </a:r>
            <a:endParaRPr b="1" u="sng">
              <a:solidFill>
                <a:schemeClr val="dk2"/>
              </a:solidFill>
              <a:latin typeface="Open Sans"/>
              <a:ea typeface="Open Sans"/>
              <a:cs typeface="Open Sans"/>
              <a:sym typeface="Open Sans"/>
            </a:endParaRPr>
          </a:p>
          <a:p>
            <a:pPr marL="457200" lvl="0" indent="-311150" algn="l" rtl="0">
              <a:lnSpc>
                <a:spcPct val="115000"/>
              </a:lnSpc>
              <a:spcBef>
                <a:spcPts val="1200"/>
              </a:spcBef>
              <a:spcAft>
                <a:spcPts val="0"/>
              </a:spcAft>
              <a:buClr>
                <a:schemeClr val="dk2"/>
              </a:buClr>
              <a:buSzPts val="1300"/>
              <a:buChar char="●"/>
            </a:pPr>
            <a:r>
              <a:rPr lang="en" sz="1300" b="1">
                <a:solidFill>
                  <a:schemeClr val="dk2"/>
                </a:solidFill>
                <a:latin typeface="Open Sans"/>
                <a:ea typeface="Open Sans"/>
                <a:cs typeface="Open Sans"/>
                <a:sym typeface="Open Sans"/>
              </a:rPr>
              <a:t>Eligibility: </a:t>
            </a:r>
            <a:r>
              <a:rPr lang="en" sz="1300">
                <a:solidFill>
                  <a:schemeClr val="dk2"/>
                </a:solidFill>
                <a:latin typeface="Open Sans"/>
                <a:ea typeface="Open Sans"/>
                <a:cs typeface="Open Sans"/>
                <a:sym typeface="Open Sans"/>
              </a:rPr>
              <a:t>Eligible individuals must have a chronic physical, or behavioral health condition, mental illness, or opioid use disorder </a:t>
            </a:r>
            <a:endParaRPr sz="1300">
              <a:solidFill>
                <a:schemeClr val="dk2"/>
              </a:solidFill>
              <a:latin typeface="Open Sans"/>
              <a:ea typeface="Open Sans"/>
              <a:cs typeface="Open Sans"/>
              <a:sym typeface="Open Sans"/>
            </a:endParaRPr>
          </a:p>
          <a:p>
            <a:pPr marL="457200" lvl="0" indent="-311150" algn="l" rtl="0">
              <a:lnSpc>
                <a:spcPct val="115000"/>
              </a:lnSpc>
              <a:spcBef>
                <a:spcPts val="0"/>
              </a:spcBef>
              <a:spcAft>
                <a:spcPts val="0"/>
              </a:spcAft>
              <a:buClr>
                <a:schemeClr val="dk2"/>
              </a:buClr>
              <a:buSzPts val="1300"/>
              <a:buChar char="●"/>
            </a:pPr>
            <a:r>
              <a:rPr lang="en" sz="1300" b="1">
                <a:solidFill>
                  <a:schemeClr val="dk2"/>
                </a:solidFill>
                <a:latin typeface="Open Sans"/>
                <a:ea typeface="Open Sans"/>
                <a:cs typeface="Open Sans"/>
                <a:sym typeface="Open Sans"/>
              </a:rPr>
              <a:t>Coverage Timeline:</a:t>
            </a:r>
            <a:r>
              <a:rPr lang="en" sz="1300">
                <a:solidFill>
                  <a:schemeClr val="dk2"/>
                </a:solidFill>
                <a:latin typeface="Open Sans"/>
                <a:ea typeface="Open Sans"/>
                <a:cs typeface="Open Sans"/>
                <a:sym typeface="Open Sans"/>
              </a:rPr>
              <a:t> 30 days pre-release </a:t>
            </a:r>
            <a:endParaRPr sz="1300">
              <a:solidFill>
                <a:schemeClr val="dk2"/>
              </a:solidFill>
              <a:latin typeface="Open Sans"/>
              <a:ea typeface="Open Sans"/>
              <a:cs typeface="Open Sans"/>
              <a:sym typeface="Open Sans"/>
            </a:endParaRPr>
          </a:p>
          <a:p>
            <a:pPr marL="457200" lvl="0" indent="-311150" algn="l" rtl="0">
              <a:lnSpc>
                <a:spcPct val="115000"/>
              </a:lnSpc>
              <a:spcBef>
                <a:spcPts val="0"/>
              </a:spcBef>
              <a:spcAft>
                <a:spcPts val="0"/>
              </a:spcAft>
              <a:buClr>
                <a:schemeClr val="dk2"/>
              </a:buClr>
              <a:buSzPts val="1300"/>
              <a:buFont typeface="Open Sans"/>
              <a:buChar char="●"/>
            </a:pPr>
            <a:r>
              <a:rPr lang="en" sz="1300" b="1">
                <a:solidFill>
                  <a:schemeClr val="dk2"/>
                </a:solidFill>
                <a:latin typeface="Open Sans"/>
                <a:ea typeface="Open Sans"/>
                <a:cs typeface="Open Sans"/>
                <a:sym typeface="Open Sans"/>
              </a:rPr>
              <a:t>Medicaid Covered Benefits:</a:t>
            </a:r>
            <a:r>
              <a:rPr lang="en" sz="1300">
                <a:solidFill>
                  <a:schemeClr val="dk2"/>
                </a:solidFill>
                <a:latin typeface="Open Sans"/>
                <a:ea typeface="Open Sans"/>
                <a:cs typeface="Open Sans"/>
                <a:sym typeface="Open Sans"/>
              </a:rPr>
              <a:t> </a:t>
            </a:r>
            <a:endParaRPr sz="1300">
              <a:solidFill>
                <a:schemeClr val="dk2"/>
              </a:solidFill>
              <a:latin typeface="Open Sans"/>
              <a:ea typeface="Open Sans"/>
              <a:cs typeface="Open Sans"/>
              <a:sym typeface="Open Sans"/>
            </a:endParaRPr>
          </a:p>
          <a:p>
            <a:pPr marL="1371600" lvl="1" indent="-311150" algn="l" rtl="0">
              <a:lnSpc>
                <a:spcPct val="115000"/>
              </a:lnSpc>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Did not include case management, MAT or medications on release</a:t>
            </a:r>
            <a:endParaRPr sz="1300">
              <a:solidFill>
                <a:schemeClr val="dk2"/>
              </a:solidFill>
              <a:latin typeface="Open Sans"/>
              <a:ea typeface="Open Sans"/>
              <a:cs typeface="Open Sans"/>
              <a:sym typeface="Open Sans"/>
            </a:endParaRPr>
          </a:p>
          <a:p>
            <a:pPr marL="457200" lvl="0" indent="-311150" algn="l" rtl="0">
              <a:lnSpc>
                <a:spcPct val="115000"/>
              </a:lnSpc>
              <a:spcBef>
                <a:spcPts val="0"/>
              </a:spcBef>
              <a:spcAft>
                <a:spcPts val="0"/>
              </a:spcAft>
              <a:buClr>
                <a:schemeClr val="dk2"/>
              </a:buClr>
              <a:buSzPts val="1300"/>
              <a:buFont typeface="Open Sans"/>
              <a:buChar char="●"/>
            </a:pPr>
            <a:r>
              <a:rPr lang="en" sz="1300" b="1">
                <a:solidFill>
                  <a:schemeClr val="dk2"/>
                </a:solidFill>
                <a:latin typeface="Open Sans"/>
                <a:ea typeface="Open Sans"/>
                <a:cs typeface="Open Sans"/>
                <a:sym typeface="Open Sans"/>
              </a:rPr>
              <a:t>Reinvestment Plan: </a:t>
            </a:r>
            <a:r>
              <a:rPr lang="en" sz="1300">
                <a:solidFill>
                  <a:schemeClr val="dk2"/>
                </a:solidFill>
                <a:latin typeface="Open Sans"/>
                <a:ea typeface="Open Sans"/>
                <a:cs typeface="Open Sans"/>
                <a:sym typeface="Open Sans"/>
              </a:rPr>
              <a:t>Not addressed </a:t>
            </a:r>
            <a:endParaRPr sz="1300">
              <a:solidFill>
                <a:schemeClr val="dk2"/>
              </a:solidFill>
              <a:latin typeface="Open Sans"/>
              <a:ea typeface="Open Sans"/>
              <a:cs typeface="Open Sans"/>
              <a:sym typeface="Open Sans"/>
            </a:endParaRPr>
          </a:p>
        </p:txBody>
      </p:sp>
      <p:sp>
        <p:nvSpPr>
          <p:cNvPr id="154" name="Google Shape;154;p26"/>
          <p:cNvSpPr/>
          <p:nvPr/>
        </p:nvSpPr>
        <p:spPr>
          <a:xfrm>
            <a:off x="0" y="871050"/>
            <a:ext cx="9144000" cy="110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6"/>
              </a:solidFill>
              <a:latin typeface="Open Sans"/>
              <a:ea typeface="Open Sans"/>
              <a:cs typeface="Open Sans"/>
              <a:sym typeface="Open Sans"/>
            </a:endParaRPr>
          </a:p>
        </p:txBody>
      </p:sp>
      <p:sp>
        <p:nvSpPr>
          <p:cNvPr id="155" name="Google Shape;155;p26"/>
          <p:cNvSpPr txBox="1"/>
          <p:nvPr/>
        </p:nvSpPr>
        <p:spPr>
          <a:xfrm>
            <a:off x="239675" y="1441950"/>
            <a:ext cx="4536000" cy="3087600"/>
          </a:xfrm>
          <a:prstGeom prst="rect">
            <a:avLst/>
          </a:prstGeom>
          <a:noFill/>
          <a:ln>
            <a:noFill/>
          </a:ln>
        </p:spPr>
        <p:txBody>
          <a:bodyPr spcFirstLastPara="1" wrap="square" lIns="91425" tIns="91425" rIns="91425" bIns="91425" anchor="t" anchorCtr="0">
            <a:spAutoFit/>
          </a:bodyPr>
          <a:lstStyle/>
          <a:p>
            <a:pPr marL="0" lvl="0" indent="457200" algn="ctr" rtl="0">
              <a:lnSpc>
                <a:spcPct val="115000"/>
              </a:lnSpc>
              <a:spcBef>
                <a:spcPts val="0"/>
              </a:spcBef>
              <a:spcAft>
                <a:spcPts val="0"/>
              </a:spcAft>
              <a:buNone/>
            </a:pPr>
            <a:r>
              <a:rPr lang="en" b="1" u="sng">
                <a:solidFill>
                  <a:schemeClr val="dk1"/>
                </a:solidFill>
                <a:latin typeface="Open Sans"/>
                <a:ea typeface="Open Sans"/>
                <a:cs typeface="Open Sans"/>
                <a:sym typeface="Open Sans"/>
              </a:rPr>
              <a:t>CMS’s New Guidance</a:t>
            </a:r>
            <a:endParaRPr b="1" u="sng">
              <a:solidFill>
                <a:schemeClr val="dk1"/>
              </a:solidFill>
              <a:latin typeface="Open Sans"/>
              <a:ea typeface="Open Sans"/>
              <a:cs typeface="Open Sans"/>
              <a:sym typeface="Open Sans"/>
            </a:endParaRPr>
          </a:p>
          <a:p>
            <a:pPr marL="457200" lvl="0" indent="-311150" algn="l" rtl="0">
              <a:lnSpc>
                <a:spcPct val="115000"/>
              </a:lnSpc>
              <a:spcBef>
                <a:spcPts val="1200"/>
              </a:spcBef>
              <a:spcAft>
                <a:spcPts val="0"/>
              </a:spcAft>
              <a:buClr>
                <a:schemeClr val="dk2"/>
              </a:buClr>
              <a:buSzPts val="1300"/>
              <a:buChar char="●"/>
            </a:pPr>
            <a:r>
              <a:rPr lang="en" sz="1300" b="1">
                <a:solidFill>
                  <a:schemeClr val="dk2"/>
                </a:solidFill>
                <a:latin typeface="Open Sans"/>
                <a:ea typeface="Open Sans"/>
                <a:cs typeface="Open Sans"/>
                <a:sym typeface="Open Sans"/>
              </a:rPr>
              <a:t>Eligibility:</a:t>
            </a:r>
            <a:r>
              <a:rPr lang="en" sz="1300">
                <a:solidFill>
                  <a:schemeClr val="dk2"/>
                </a:solidFill>
                <a:latin typeface="Open Sans"/>
                <a:ea typeface="Open Sans"/>
                <a:cs typeface="Open Sans"/>
                <a:sym typeface="Open Sans"/>
              </a:rPr>
              <a:t> Flexibility allowed, but encouraged to include a “broadly defined” population</a:t>
            </a:r>
            <a:endParaRPr sz="1300">
              <a:solidFill>
                <a:schemeClr val="dk2"/>
              </a:solidFill>
              <a:latin typeface="Open Sans"/>
              <a:ea typeface="Open Sans"/>
              <a:cs typeface="Open Sans"/>
              <a:sym typeface="Open Sans"/>
            </a:endParaRPr>
          </a:p>
          <a:p>
            <a:pPr marL="457200" lvl="0" indent="-311150" algn="l" rtl="0">
              <a:lnSpc>
                <a:spcPct val="115000"/>
              </a:lnSpc>
              <a:spcBef>
                <a:spcPts val="0"/>
              </a:spcBef>
              <a:spcAft>
                <a:spcPts val="0"/>
              </a:spcAft>
              <a:buClr>
                <a:schemeClr val="dk2"/>
              </a:buClr>
              <a:buSzPts val="1300"/>
              <a:buChar char="●"/>
            </a:pPr>
            <a:r>
              <a:rPr lang="en" sz="1300" b="1">
                <a:solidFill>
                  <a:schemeClr val="dk2"/>
                </a:solidFill>
                <a:latin typeface="Open Sans"/>
                <a:ea typeface="Open Sans"/>
                <a:cs typeface="Open Sans"/>
                <a:sym typeface="Open Sans"/>
              </a:rPr>
              <a:t>Coverage Timeline:</a:t>
            </a:r>
            <a:r>
              <a:rPr lang="en" sz="1300">
                <a:solidFill>
                  <a:schemeClr val="dk2"/>
                </a:solidFill>
                <a:latin typeface="Open Sans"/>
                <a:ea typeface="Open Sans"/>
                <a:cs typeface="Open Sans"/>
                <a:sym typeface="Open Sans"/>
              </a:rPr>
              <a:t> 30-90 days prior to release</a:t>
            </a:r>
            <a:endParaRPr sz="1300">
              <a:solidFill>
                <a:schemeClr val="dk2"/>
              </a:solidFill>
              <a:latin typeface="Open Sans"/>
              <a:ea typeface="Open Sans"/>
              <a:cs typeface="Open Sans"/>
              <a:sym typeface="Open Sans"/>
            </a:endParaRPr>
          </a:p>
          <a:p>
            <a:pPr marL="457200" lvl="0" indent="-311150" algn="l" rtl="0">
              <a:lnSpc>
                <a:spcPct val="115000"/>
              </a:lnSpc>
              <a:spcBef>
                <a:spcPts val="0"/>
              </a:spcBef>
              <a:spcAft>
                <a:spcPts val="0"/>
              </a:spcAft>
              <a:buClr>
                <a:schemeClr val="dk2"/>
              </a:buClr>
              <a:buSzPts val="1300"/>
              <a:buFont typeface="Open Sans"/>
              <a:buChar char="●"/>
            </a:pPr>
            <a:r>
              <a:rPr lang="en" sz="1300" b="1">
                <a:solidFill>
                  <a:schemeClr val="dk2"/>
                </a:solidFill>
                <a:latin typeface="Open Sans"/>
                <a:ea typeface="Open Sans"/>
                <a:cs typeface="Open Sans"/>
                <a:sym typeface="Open Sans"/>
              </a:rPr>
              <a:t>Medicaid Covered Benefits:</a:t>
            </a:r>
            <a:r>
              <a:rPr lang="en" sz="1300">
                <a:solidFill>
                  <a:schemeClr val="dk2"/>
                </a:solidFill>
                <a:latin typeface="Open Sans"/>
                <a:ea typeface="Open Sans"/>
                <a:cs typeface="Open Sans"/>
                <a:sym typeface="Open Sans"/>
              </a:rPr>
              <a:t> </a:t>
            </a:r>
            <a:endParaRPr sz="1300">
              <a:solidFill>
                <a:schemeClr val="dk2"/>
              </a:solidFill>
              <a:latin typeface="Open Sans"/>
              <a:ea typeface="Open Sans"/>
              <a:cs typeface="Open Sans"/>
              <a:sym typeface="Open Sans"/>
            </a:endParaRPr>
          </a:p>
          <a:p>
            <a:pPr marL="1371600" lvl="1" indent="-311150" algn="l" rtl="0">
              <a:lnSpc>
                <a:spcPct val="115000"/>
              </a:lnSpc>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Case management</a:t>
            </a:r>
            <a:endParaRPr sz="1300">
              <a:solidFill>
                <a:schemeClr val="dk2"/>
              </a:solidFill>
              <a:latin typeface="Open Sans"/>
              <a:ea typeface="Open Sans"/>
              <a:cs typeface="Open Sans"/>
              <a:sym typeface="Open Sans"/>
            </a:endParaRPr>
          </a:p>
          <a:p>
            <a:pPr marL="1371600" lvl="1" indent="-311150" algn="l" rtl="0">
              <a:lnSpc>
                <a:spcPct val="115000"/>
              </a:lnSpc>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Medication Assisted Treatment</a:t>
            </a:r>
            <a:endParaRPr sz="1300">
              <a:solidFill>
                <a:schemeClr val="dk2"/>
              </a:solidFill>
              <a:latin typeface="Open Sans"/>
              <a:ea typeface="Open Sans"/>
              <a:cs typeface="Open Sans"/>
              <a:sym typeface="Open Sans"/>
            </a:endParaRPr>
          </a:p>
          <a:p>
            <a:pPr marL="1371600" lvl="1" indent="-311150" algn="l" rtl="0">
              <a:lnSpc>
                <a:spcPct val="115000"/>
              </a:lnSpc>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30 day supply of medications on release</a:t>
            </a:r>
            <a:endParaRPr sz="1300">
              <a:solidFill>
                <a:schemeClr val="dk2"/>
              </a:solidFill>
              <a:latin typeface="Open Sans"/>
              <a:ea typeface="Open Sans"/>
              <a:cs typeface="Open Sans"/>
              <a:sym typeface="Open Sans"/>
            </a:endParaRPr>
          </a:p>
          <a:p>
            <a:pPr marL="457200" lvl="0" indent="-311150" algn="l" rtl="0">
              <a:lnSpc>
                <a:spcPct val="115000"/>
              </a:lnSpc>
              <a:spcBef>
                <a:spcPts val="0"/>
              </a:spcBef>
              <a:spcAft>
                <a:spcPts val="0"/>
              </a:spcAft>
              <a:buClr>
                <a:schemeClr val="dk2"/>
              </a:buClr>
              <a:buSzPts val="1300"/>
              <a:buFont typeface="Open Sans"/>
              <a:buChar char="●"/>
            </a:pPr>
            <a:r>
              <a:rPr lang="en" sz="1300" b="1">
                <a:solidFill>
                  <a:schemeClr val="dk2"/>
                </a:solidFill>
                <a:latin typeface="Open Sans"/>
                <a:ea typeface="Open Sans"/>
                <a:cs typeface="Open Sans"/>
                <a:sym typeface="Open Sans"/>
              </a:rPr>
              <a:t>Reinvestment Plan: </a:t>
            </a:r>
            <a:r>
              <a:rPr lang="en" sz="1300">
                <a:solidFill>
                  <a:schemeClr val="dk2"/>
                </a:solidFill>
                <a:latin typeface="Open Sans"/>
                <a:ea typeface="Open Sans"/>
                <a:cs typeface="Open Sans"/>
                <a:sym typeface="Open Sans"/>
              </a:rPr>
              <a:t>Must include a reinvestment plan that will outline how the federal matching funds under the demonstration will be reinvested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body" idx="1"/>
          </p:nvPr>
        </p:nvSpPr>
        <p:spPr>
          <a:xfrm>
            <a:off x="1572600" y="4389275"/>
            <a:ext cx="5998800" cy="598800"/>
          </a:xfrm>
          <a:prstGeom prst="rect">
            <a:avLst/>
          </a:prstGeom>
        </p:spPr>
        <p:txBody>
          <a:bodyPr spcFirstLastPara="1" wrap="square" lIns="91425" tIns="91425" rIns="91425" bIns="91425" anchor="ctr" anchorCtr="0">
            <a:normAutofit fontScale="85000"/>
          </a:bodyPr>
          <a:lstStyle/>
          <a:p>
            <a:pPr marL="0" lvl="0" indent="0" algn="ctr" rtl="0">
              <a:spcBef>
                <a:spcPts val="0"/>
              </a:spcBef>
              <a:spcAft>
                <a:spcPts val="0"/>
              </a:spcAft>
              <a:buClr>
                <a:schemeClr val="dk2"/>
              </a:buClr>
              <a:buSzPct val="45833"/>
              <a:buFont typeface="Arial"/>
              <a:buNone/>
            </a:pPr>
            <a:r>
              <a:rPr lang="en" sz="2400"/>
              <a:t>Justice-Involved Re-entry Initiative Goals </a:t>
            </a:r>
            <a:endParaRPr/>
          </a:p>
        </p:txBody>
      </p:sp>
      <p:sp>
        <p:nvSpPr>
          <p:cNvPr id="161" name="Google Shape;161;p27"/>
          <p:cNvSpPr/>
          <p:nvPr/>
        </p:nvSpPr>
        <p:spPr>
          <a:xfrm>
            <a:off x="2360775" y="539450"/>
            <a:ext cx="4518600" cy="629400"/>
          </a:xfrm>
          <a:prstGeom prst="roundRect">
            <a:avLst>
              <a:gd name="adj" fmla="val 16667"/>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Open Sans"/>
                <a:ea typeface="Open Sans"/>
                <a:cs typeface="Open Sans"/>
                <a:sym typeface="Open Sans"/>
              </a:rPr>
              <a:t>Improved health outcomes</a:t>
            </a:r>
            <a:endParaRPr b="1">
              <a:solidFill>
                <a:schemeClr val="lt1"/>
              </a:solidFill>
              <a:latin typeface="Open Sans"/>
              <a:ea typeface="Open Sans"/>
              <a:cs typeface="Open Sans"/>
              <a:sym typeface="Open Sans"/>
            </a:endParaRPr>
          </a:p>
        </p:txBody>
      </p:sp>
      <p:sp>
        <p:nvSpPr>
          <p:cNvPr id="162" name="Google Shape;162;p27"/>
          <p:cNvSpPr/>
          <p:nvPr/>
        </p:nvSpPr>
        <p:spPr>
          <a:xfrm>
            <a:off x="2360775" y="1301844"/>
            <a:ext cx="4518600" cy="629400"/>
          </a:xfrm>
          <a:prstGeom prst="roundRect">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Open Sans"/>
                <a:ea typeface="Open Sans"/>
                <a:cs typeface="Open Sans"/>
                <a:sym typeface="Open Sans"/>
              </a:rPr>
              <a:t>Reduction of strain on our health care system</a:t>
            </a:r>
            <a:endParaRPr b="1">
              <a:solidFill>
                <a:schemeClr val="lt1"/>
              </a:solidFill>
              <a:latin typeface="Open Sans"/>
              <a:ea typeface="Open Sans"/>
              <a:cs typeface="Open Sans"/>
              <a:sym typeface="Open Sans"/>
            </a:endParaRPr>
          </a:p>
        </p:txBody>
      </p:sp>
      <p:sp>
        <p:nvSpPr>
          <p:cNvPr id="163" name="Google Shape;163;p27"/>
          <p:cNvSpPr/>
          <p:nvPr/>
        </p:nvSpPr>
        <p:spPr>
          <a:xfrm>
            <a:off x="2360775" y="2064237"/>
            <a:ext cx="4518600" cy="629400"/>
          </a:xfrm>
          <a:prstGeom prst="roundRect">
            <a:avLst>
              <a:gd name="adj" fmla="val 16667"/>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Open Sans"/>
                <a:ea typeface="Open Sans"/>
                <a:cs typeface="Open Sans"/>
                <a:sym typeface="Open Sans"/>
              </a:rPr>
              <a:t>Decreased rates of reoffense/relapse</a:t>
            </a:r>
            <a:endParaRPr b="1">
              <a:solidFill>
                <a:schemeClr val="lt1"/>
              </a:solidFill>
              <a:latin typeface="Open Sans"/>
              <a:ea typeface="Open Sans"/>
              <a:cs typeface="Open Sans"/>
              <a:sym typeface="Open Sans"/>
            </a:endParaRPr>
          </a:p>
        </p:txBody>
      </p:sp>
      <p:sp>
        <p:nvSpPr>
          <p:cNvPr id="164" name="Google Shape;164;p27"/>
          <p:cNvSpPr/>
          <p:nvPr/>
        </p:nvSpPr>
        <p:spPr>
          <a:xfrm>
            <a:off x="2360775" y="2885445"/>
            <a:ext cx="4518600" cy="9300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Open Sans"/>
                <a:ea typeface="Open Sans"/>
                <a:cs typeface="Open Sans"/>
                <a:sym typeface="Open Sans"/>
              </a:rPr>
              <a:t>Successful re-entry demonstrated by these individuals becoming positive, contributing members of our community </a:t>
            </a:r>
            <a:endParaRPr b="1">
              <a:solidFill>
                <a:schemeClr val="lt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Next Steps</a:t>
            </a:r>
            <a:endParaRPr/>
          </a:p>
        </p:txBody>
      </p:sp>
      <p:sp>
        <p:nvSpPr>
          <p:cNvPr id="170" name="Google Shape;17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a:t>Continue dialogue with CMS</a:t>
            </a:r>
            <a:endParaRPr/>
          </a:p>
          <a:p>
            <a:pPr marL="457200" lvl="0" indent="-330200" algn="l" rtl="0">
              <a:spcBef>
                <a:spcPts val="0"/>
              </a:spcBef>
              <a:spcAft>
                <a:spcPts val="0"/>
              </a:spcAft>
              <a:buSzPts val="1600"/>
              <a:buChar char="●"/>
            </a:pPr>
            <a:r>
              <a:rPr lang="en"/>
              <a:t>Engage stakeholders and formulate implementation plan with milestones</a:t>
            </a:r>
            <a:endParaRPr/>
          </a:p>
          <a:p>
            <a:pPr marL="457200" lvl="0" indent="-330200" algn="l" rtl="0">
              <a:spcBef>
                <a:spcPts val="0"/>
              </a:spcBef>
              <a:spcAft>
                <a:spcPts val="0"/>
              </a:spcAft>
              <a:buSzPts val="1600"/>
              <a:buChar char="●"/>
            </a:pPr>
            <a:r>
              <a:rPr lang="en"/>
              <a:t>Determine if policymakers support initiative</a:t>
            </a:r>
            <a:endParaRPr/>
          </a:p>
          <a:p>
            <a:pPr marL="457200" lvl="0" indent="-330200" algn="l" rtl="0">
              <a:spcBef>
                <a:spcPts val="0"/>
              </a:spcBef>
              <a:spcAft>
                <a:spcPts val="0"/>
              </a:spcAft>
              <a:buSzPts val="1600"/>
              <a:buChar char="●"/>
            </a:pPr>
            <a:r>
              <a:rPr lang="en"/>
              <a:t>If approved, submit initiative request to CMS</a:t>
            </a:r>
            <a:endParaRPr/>
          </a:p>
          <a:p>
            <a:pPr marL="457200" lvl="0" indent="-330200" algn="l" rtl="0">
              <a:spcBef>
                <a:spcPts val="0"/>
              </a:spcBef>
              <a:spcAft>
                <a:spcPts val="0"/>
              </a:spcAft>
              <a:buSzPts val="1600"/>
              <a:buChar char="●"/>
            </a:pPr>
            <a:r>
              <a:rPr lang="en"/>
              <a:t>If CMS approves, implement initiative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514800" y="1348800"/>
            <a:ext cx="8114400" cy="12315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5700"/>
              <a:t>Questions?</a:t>
            </a:r>
            <a:r>
              <a:rPr lang="en"/>
              <a:t> </a:t>
            </a:r>
            <a:endParaRPr/>
          </a:p>
        </p:txBody>
      </p:sp>
    </p:spTree>
  </p:cSld>
  <p:clrMapOvr>
    <a:masterClrMapping/>
  </p:clrMapOvr>
</p:sld>
</file>

<file path=ppt/theme/theme1.xml><?xml version="1.0" encoding="utf-8"?>
<a:theme xmlns:a="http://schemas.openxmlformats.org/drawingml/2006/main" name="DHHS 2 Color Block">
  <a:themeElements>
    <a:clrScheme name="Gameday">
      <a:dk1>
        <a:srgbClr val="490F52"/>
      </a:dk1>
      <a:lt1>
        <a:srgbClr val="FFFFFF"/>
      </a:lt1>
      <a:dk2>
        <a:srgbClr val="000000"/>
      </a:dk2>
      <a:lt2>
        <a:srgbClr val="666666"/>
      </a:lt2>
      <a:accent1>
        <a:srgbClr val="23A595"/>
      </a:accent1>
      <a:accent2>
        <a:srgbClr val="490F52"/>
      </a:accent2>
      <a:accent3>
        <a:srgbClr val="490F52"/>
      </a:accent3>
      <a:accent4>
        <a:srgbClr val="23A595"/>
      </a:accent4>
      <a:accent5>
        <a:srgbClr val="FFFFFF"/>
      </a:accent5>
      <a:accent6>
        <a:srgbClr val="FFFFFF"/>
      </a:accent6>
      <a:hlink>
        <a:srgbClr val="490F52"/>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1460</Words>
  <Application>Microsoft Office PowerPoint</Application>
  <PresentationFormat>On-screen Show (16:9)</PresentationFormat>
  <Paragraphs>112</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Alfa Slab One</vt:lpstr>
      <vt:lpstr>Arial</vt:lpstr>
      <vt:lpstr>Proxima Nova</vt:lpstr>
      <vt:lpstr>Calibri</vt:lpstr>
      <vt:lpstr>Open Sans</vt:lpstr>
      <vt:lpstr>Open Sans ExtraBold</vt:lpstr>
      <vt:lpstr>DHHS 2 Color Block</vt:lpstr>
      <vt:lpstr>Utah Justice-Involved Re-entry Initiative </vt:lpstr>
      <vt:lpstr>Health Care Needs for Justice-Involved Populations </vt:lpstr>
      <vt:lpstr>National and State Context for Utah’s Justice Involved Medicaid Waiver</vt:lpstr>
      <vt:lpstr>PowerPoint Presentation</vt:lpstr>
      <vt:lpstr>CMS’s New Guidance vs. Utah Current Request</vt:lpstr>
      <vt:lpstr>PowerPoint Presentation</vt:lpstr>
      <vt:lpstr>Next Steps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Utah Justice-Involved Re-entry Initiative </dc:title>
  <dc:creator>Melissa Aitken</dc:creator>
  <cp:lastModifiedBy>Melissa Aitken</cp:lastModifiedBy>
  <cp:revision>1</cp:revision>
  <dcterms:modified xsi:type="dcterms:W3CDTF">2023-07-25T14:35:30Z</dcterms:modified>
</cp:coreProperties>
</file>